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83" r:id="rId23"/>
    <p:sldId id="284" r:id="rId24"/>
    <p:sldId id="286" r:id="rId25"/>
    <p:sldId id="287" r:id="rId26"/>
    <p:sldId id="288" r:id="rId27"/>
    <p:sldId id="289" r:id="rId28"/>
    <p:sldId id="291" r:id="rId29"/>
  </p:sldIdLst>
  <p:sldSz cx="9144000" cy="5143500" type="screen16x9"/>
  <p:notesSz cx="6858000" cy="9144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D686-4D79-9C73-BA3A134A02A2}"/>
              </c:ext>
            </c:extLst>
          </c:dPt>
          <c:dPt>
            <c:idx val="1"/>
            <c:invertIfNegative val="0"/>
            <c:bubble3D val="0"/>
            <c:spPr>
              <a:solidFill>
                <a:srgbClr val="507CB6"/>
              </a:solidFill>
              <a:ln w="0">
                <a:noFill/>
              </a:ln>
            </c:spPr>
            <c:extLst>
              <c:ext xmlns:c16="http://schemas.microsoft.com/office/drawing/2014/chart" uri="{C3380CC4-5D6E-409C-BE32-E72D297353CC}">
                <c16:uniqueId val="{00000003-D686-4D79-9C73-BA3A134A02A2}"/>
              </c:ext>
            </c:extLst>
          </c:dPt>
          <c:dPt>
            <c:idx val="2"/>
            <c:invertIfNegative val="0"/>
            <c:bubble3D val="0"/>
            <c:spPr>
              <a:solidFill>
                <a:srgbClr val="F9BE00"/>
              </a:solidFill>
              <a:ln w="0">
                <a:noFill/>
              </a:ln>
            </c:spPr>
            <c:extLst>
              <c:ext xmlns:c16="http://schemas.microsoft.com/office/drawing/2014/chart" uri="{C3380CC4-5D6E-409C-BE32-E72D297353CC}">
                <c16:uniqueId val="{00000005-D686-4D79-9C73-BA3A134A02A2}"/>
              </c:ext>
            </c:extLst>
          </c:dPt>
          <c:dPt>
            <c:idx val="3"/>
            <c:invertIfNegative val="0"/>
            <c:bubble3D val="0"/>
            <c:spPr>
              <a:solidFill>
                <a:srgbClr val="6BC8CD"/>
              </a:solidFill>
              <a:ln w="0">
                <a:noFill/>
              </a:ln>
            </c:spPr>
            <c:extLst>
              <c:ext xmlns:c16="http://schemas.microsoft.com/office/drawing/2014/chart" uri="{C3380CC4-5D6E-409C-BE32-E72D297353CC}">
                <c16:uniqueId val="{00000007-D686-4D79-9C73-BA3A134A02A2}"/>
              </c:ext>
            </c:extLst>
          </c:dPt>
          <c:dPt>
            <c:idx val="4"/>
            <c:invertIfNegative val="0"/>
            <c:bubble3D val="0"/>
            <c:spPr>
              <a:solidFill>
                <a:srgbClr val="FF8B4F"/>
              </a:solidFill>
              <a:ln w="0">
                <a:noFill/>
              </a:ln>
            </c:spPr>
            <c:extLst>
              <c:ext xmlns:c16="http://schemas.microsoft.com/office/drawing/2014/chart" uri="{C3380CC4-5D6E-409C-BE32-E72D297353CC}">
                <c16:uniqueId val="{00000009-D686-4D79-9C73-BA3A134A02A2}"/>
              </c:ext>
            </c:extLst>
          </c:dPt>
          <c:dPt>
            <c:idx val="5"/>
            <c:invertIfNegative val="0"/>
            <c:bubble3D val="0"/>
            <c:spPr>
              <a:solidFill>
                <a:srgbClr val="7D5E90"/>
              </a:solidFill>
              <a:ln w="0">
                <a:noFill/>
              </a:ln>
            </c:spPr>
            <c:extLst>
              <c:ext xmlns:c16="http://schemas.microsoft.com/office/drawing/2014/chart" uri="{C3380CC4-5D6E-409C-BE32-E72D297353CC}">
                <c16:uniqueId val="{0000000B-D686-4D79-9C73-BA3A134A02A2}"/>
              </c:ext>
            </c:extLst>
          </c:dPt>
          <c:dPt>
            <c:idx val="6"/>
            <c:invertIfNegative val="0"/>
            <c:bubble3D val="0"/>
            <c:spPr>
              <a:solidFill>
                <a:srgbClr val="D25F90"/>
              </a:solidFill>
              <a:ln w="0">
                <a:noFill/>
              </a:ln>
            </c:spPr>
            <c:extLst>
              <c:ext xmlns:c16="http://schemas.microsoft.com/office/drawing/2014/chart" uri="{C3380CC4-5D6E-409C-BE32-E72D297353CC}">
                <c16:uniqueId val="{0000000D-D686-4D79-9C73-BA3A134A02A2}"/>
              </c:ext>
            </c:extLst>
          </c:dPt>
          <c:cat>
            <c:strRef>
              <c:f>Sheet1!$A$2:$A$8</c:f>
              <c:strCache>
                <c:ptCount val="7"/>
                <c:pt idx="0">
                  <c:v>18 to 24</c:v>
                </c:pt>
                <c:pt idx="1">
                  <c:v>25 to 34</c:v>
                </c:pt>
                <c:pt idx="2">
                  <c:v>35 to 44</c:v>
                </c:pt>
                <c:pt idx="3">
                  <c:v>45 to 54</c:v>
                </c:pt>
                <c:pt idx="4">
                  <c:v>55 to 64</c:v>
                </c:pt>
                <c:pt idx="5">
                  <c:v>65 to 74</c:v>
                </c:pt>
                <c:pt idx="6">
                  <c:v>75 or older</c:v>
                </c:pt>
              </c:strCache>
            </c:strRef>
          </c:cat>
          <c:val>
            <c:numRef>
              <c:f>Sheet1!$B$2:$B$8</c:f>
              <c:numCache>
                <c:formatCode>0.00%</c:formatCode>
                <c:ptCount val="7"/>
                <c:pt idx="0">
                  <c:v>0.16039999999999999</c:v>
                </c:pt>
                <c:pt idx="1">
                  <c:v>0.29409999999999997</c:v>
                </c:pt>
                <c:pt idx="2">
                  <c:v>0.22459999999999999</c:v>
                </c:pt>
                <c:pt idx="3">
                  <c:v>0.16039999999999999</c:v>
                </c:pt>
                <c:pt idx="4">
                  <c:v>0.1123</c:v>
                </c:pt>
                <c:pt idx="5">
                  <c:v>4.2799999999999998E-2</c:v>
                </c:pt>
                <c:pt idx="6">
                  <c:v>5.3E-3</c:v>
                </c:pt>
              </c:numCache>
            </c:numRef>
          </c:val>
          <c:extLst>
            <c:ext xmlns:c16="http://schemas.microsoft.com/office/drawing/2014/chart" uri="{C3380CC4-5D6E-409C-BE32-E72D297353CC}">
              <c16:uniqueId val="{0000000E-D686-4D79-9C73-BA3A134A02A2}"/>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31D4-4E76-8A19-7DA38F2239C3}"/>
              </c:ext>
            </c:extLst>
          </c:dPt>
          <c:dLbls>
            <c:numFmt formatCode="0" sourceLinked="0"/>
            <c:spPr>
              <a:noFill/>
              <a:ln>
                <a:noFill/>
              </a:ln>
              <a:effectLst/>
            </c:spPr>
            <c:txPr>
              <a:bodyPr/>
              <a:lstStyle/>
              <a:p>
                <a:pPr>
                  <a:defRPr sz="1000" b="0">
                    <a:solidFill>
                      <a:srgbClr val="7F7F7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 </c:v>
                </c:pt>
              </c:strCache>
            </c:strRef>
          </c:cat>
          <c:val>
            <c:numRef>
              <c:f>Sheet1!$B$2:$B$2</c:f>
              <c:numCache>
                <c:formatCode>0.00%</c:formatCode>
                <c:ptCount val="1"/>
                <c:pt idx="0">
                  <c:v>50.53</c:v>
                </c:pt>
              </c:numCache>
            </c:numRef>
          </c:val>
          <c:extLst>
            <c:ext xmlns:c16="http://schemas.microsoft.com/office/drawing/2014/chart" uri="{C3380CC4-5D6E-409C-BE32-E72D297353CC}">
              <c16:uniqueId val="{00000002-31D4-4E76-8A19-7DA38F2239C3}"/>
            </c:ext>
          </c:extLst>
        </c:ser>
        <c:dLbls>
          <c:showLegendKey val="0"/>
          <c:showVal val="1"/>
          <c:showCatName val="0"/>
          <c:showSerName val="0"/>
          <c:showPercent val="0"/>
          <c:showBubbleSize val="0"/>
        </c:dLbls>
        <c:gapWidth val="50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00"/>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35C1-4697-BAFD-867CBCBE6F9B}"/>
              </c:ext>
            </c:extLst>
          </c:dPt>
          <c:dPt>
            <c:idx val="1"/>
            <c:invertIfNegative val="0"/>
            <c:bubble3D val="0"/>
            <c:spPr>
              <a:solidFill>
                <a:srgbClr val="507CB6"/>
              </a:solidFill>
              <a:ln w="0">
                <a:noFill/>
              </a:ln>
            </c:spPr>
            <c:extLst>
              <c:ext xmlns:c16="http://schemas.microsoft.com/office/drawing/2014/chart" uri="{C3380CC4-5D6E-409C-BE32-E72D297353CC}">
                <c16:uniqueId val="{00000003-35C1-4697-BAFD-867CBCBE6F9B}"/>
              </c:ext>
            </c:extLst>
          </c:dPt>
          <c:dPt>
            <c:idx val="2"/>
            <c:invertIfNegative val="0"/>
            <c:bubble3D val="0"/>
            <c:spPr>
              <a:solidFill>
                <a:srgbClr val="F9BE00"/>
              </a:solidFill>
              <a:ln w="0">
                <a:noFill/>
              </a:ln>
            </c:spPr>
            <c:extLst>
              <c:ext xmlns:c16="http://schemas.microsoft.com/office/drawing/2014/chart" uri="{C3380CC4-5D6E-409C-BE32-E72D297353CC}">
                <c16:uniqueId val="{00000005-35C1-4697-BAFD-867CBCBE6F9B}"/>
              </c:ext>
            </c:extLst>
          </c:dPt>
          <c:cat>
            <c:strRef>
              <c:f>Sheet1!$A$2:$A$4</c:f>
              <c:strCache>
                <c:ptCount val="3"/>
                <c:pt idx="0">
                  <c:v>Yes</c:v>
                </c:pt>
                <c:pt idx="1">
                  <c:v>No</c:v>
                </c:pt>
                <c:pt idx="2">
                  <c:v>I do not know</c:v>
                </c:pt>
              </c:strCache>
            </c:strRef>
          </c:cat>
          <c:val>
            <c:numRef>
              <c:f>Sheet1!$B$2:$B$4</c:f>
              <c:numCache>
                <c:formatCode>0.00%</c:formatCode>
                <c:ptCount val="3"/>
                <c:pt idx="0">
                  <c:v>0.12230000000000001</c:v>
                </c:pt>
                <c:pt idx="1">
                  <c:v>0.62229999999999996</c:v>
                </c:pt>
                <c:pt idx="2">
                  <c:v>0.25530000000000003</c:v>
                </c:pt>
              </c:numCache>
            </c:numRef>
          </c:val>
          <c:extLst>
            <c:ext xmlns:c16="http://schemas.microsoft.com/office/drawing/2014/chart" uri="{C3380CC4-5D6E-409C-BE32-E72D297353CC}">
              <c16:uniqueId val="{00000006-35C1-4697-BAFD-867CBCBE6F9B}"/>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807D-4CE9-BABD-BAB6DAF89EEA}"/>
              </c:ext>
            </c:extLst>
          </c:dPt>
          <c:dPt>
            <c:idx val="1"/>
            <c:invertIfNegative val="0"/>
            <c:bubble3D val="0"/>
            <c:spPr>
              <a:solidFill>
                <a:srgbClr val="507CB6"/>
              </a:solidFill>
              <a:ln w="0">
                <a:noFill/>
              </a:ln>
            </c:spPr>
            <c:extLst>
              <c:ext xmlns:c16="http://schemas.microsoft.com/office/drawing/2014/chart" uri="{C3380CC4-5D6E-409C-BE32-E72D297353CC}">
                <c16:uniqueId val="{00000003-807D-4CE9-BABD-BAB6DAF89EEA}"/>
              </c:ext>
            </c:extLst>
          </c:dPt>
          <c:dPt>
            <c:idx val="2"/>
            <c:invertIfNegative val="0"/>
            <c:bubble3D val="0"/>
            <c:spPr>
              <a:solidFill>
                <a:srgbClr val="F9BE00"/>
              </a:solidFill>
              <a:ln w="0">
                <a:noFill/>
              </a:ln>
            </c:spPr>
            <c:extLst>
              <c:ext xmlns:c16="http://schemas.microsoft.com/office/drawing/2014/chart" uri="{C3380CC4-5D6E-409C-BE32-E72D297353CC}">
                <c16:uniqueId val="{00000005-807D-4CE9-BABD-BAB6DAF89EEA}"/>
              </c:ext>
            </c:extLst>
          </c:dPt>
          <c:dPt>
            <c:idx val="3"/>
            <c:invertIfNegative val="0"/>
            <c:bubble3D val="0"/>
            <c:spPr>
              <a:solidFill>
                <a:srgbClr val="6BC8CD"/>
              </a:solidFill>
              <a:ln w="0">
                <a:noFill/>
              </a:ln>
            </c:spPr>
            <c:extLst>
              <c:ext xmlns:c16="http://schemas.microsoft.com/office/drawing/2014/chart" uri="{C3380CC4-5D6E-409C-BE32-E72D297353CC}">
                <c16:uniqueId val="{00000007-807D-4CE9-BABD-BAB6DAF89EEA}"/>
              </c:ext>
            </c:extLst>
          </c:dPt>
          <c:dPt>
            <c:idx val="4"/>
            <c:invertIfNegative val="0"/>
            <c:bubble3D val="0"/>
            <c:spPr>
              <a:solidFill>
                <a:srgbClr val="FF8B4F"/>
              </a:solidFill>
              <a:ln w="0">
                <a:noFill/>
              </a:ln>
            </c:spPr>
            <c:extLst>
              <c:ext xmlns:c16="http://schemas.microsoft.com/office/drawing/2014/chart" uri="{C3380CC4-5D6E-409C-BE32-E72D297353CC}">
                <c16:uniqueId val="{00000009-807D-4CE9-BABD-BAB6DAF89EEA}"/>
              </c:ext>
            </c:extLst>
          </c:dPt>
          <c:dPt>
            <c:idx val="5"/>
            <c:invertIfNegative val="0"/>
            <c:bubble3D val="0"/>
            <c:spPr>
              <a:solidFill>
                <a:srgbClr val="7D5E90"/>
              </a:solidFill>
              <a:ln w="0">
                <a:noFill/>
              </a:ln>
            </c:spPr>
            <c:extLst>
              <c:ext xmlns:c16="http://schemas.microsoft.com/office/drawing/2014/chart" uri="{C3380CC4-5D6E-409C-BE32-E72D297353CC}">
                <c16:uniqueId val="{0000000B-807D-4CE9-BABD-BAB6DAF89EEA}"/>
              </c:ext>
            </c:extLst>
          </c:dPt>
          <c:dPt>
            <c:idx val="6"/>
            <c:invertIfNegative val="0"/>
            <c:bubble3D val="0"/>
            <c:spPr>
              <a:solidFill>
                <a:srgbClr val="D25F90"/>
              </a:solidFill>
              <a:ln w="0">
                <a:noFill/>
              </a:ln>
            </c:spPr>
            <c:extLst>
              <c:ext xmlns:c16="http://schemas.microsoft.com/office/drawing/2014/chart" uri="{C3380CC4-5D6E-409C-BE32-E72D297353CC}">
                <c16:uniqueId val="{0000000D-807D-4CE9-BABD-BAB6DAF89EEA}"/>
              </c:ext>
            </c:extLst>
          </c:dPt>
          <c:dPt>
            <c:idx val="7"/>
            <c:invertIfNegative val="0"/>
            <c:bubble3D val="0"/>
            <c:spPr>
              <a:solidFill>
                <a:srgbClr val="C7B879"/>
              </a:solidFill>
              <a:ln w="0">
                <a:noFill/>
              </a:ln>
            </c:spPr>
            <c:extLst>
              <c:ext xmlns:c16="http://schemas.microsoft.com/office/drawing/2014/chart" uri="{C3380CC4-5D6E-409C-BE32-E72D297353CC}">
                <c16:uniqueId val="{0000000F-807D-4CE9-BABD-BAB6DAF89EEA}"/>
              </c:ext>
            </c:extLst>
          </c:dPt>
          <c:cat>
            <c:strRef>
              <c:f>Sheet1!$A$2:$A$9</c:f>
              <c:strCache>
                <c:ptCount val="8"/>
                <c:pt idx="0">
                  <c:v>Asexual</c:v>
                </c:pt>
                <c:pt idx="1">
                  <c:v>Bisexual</c:v>
                </c:pt>
                <c:pt idx="2">
                  <c:v>Gay</c:v>
                </c:pt>
                <c:pt idx="3">
                  <c:v>Heterosexual or straight</c:v>
                </c:pt>
                <c:pt idx="4">
                  <c:v>Lesbian</c:v>
                </c:pt>
                <c:pt idx="5">
                  <c:v>Pansexual/Polysexual</c:v>
                </c:pt>
                <c:pt idx="6">
                  <c:v>Questioning</c:v>
                </c:pt>
                <c:pt idx="7">
                  <c:v>None of the above, accurately reflect my sexuality</c:v>
                </c:pt>
              </c:strCache>
            </c:strRef>
          </c:cat>
          <c:val>
            <c:numRef>
              <c:f>Sheet1!$B$2:$B$9</c:f>
              <c:numCache>
                <c:formatCode>0.00%</c:formatCode>
                <c:ptCount val="8"/>
                <c:pt idx="0">
                  <c:v>4.7899999999999998E-2</c:v>
                </c:pt>
                <c:pt idx="1">
                  <c:v>0.21279999999999999</c:v>
                </c:pt>
                <c:pt idx="2">
                  <c:v>0.1915</c:v>
                </c:pt>
                <c:pt idx="3">
                  <c:v>9.0399999999999994E-2</c:v>
                </c:pt>
                <c:pt idx="4">
                  <c:v>0.2394</c:v>
                </c:pt>
                <c:pt idx="5">
                  <c:v>0.17019999999999999</c:v>
                </c:pt>
                <c:pt idx="6">
                  <c:v>2.1299999999999999E-2</c:v>
                </c:pt>
                <c:pt idx="7">
                  <c:v>2.6599999999999999E-2</c:v>
                </c:pt>
              </c:numCache>
            </c:numRef>
          </c:val>
          <c:extLst>
            <c:ext xmlns:c16="http://schemas.microsoft.com/office/drawing/2014/chart" uri="{C3380CC4-5D6E-409C-BE32-E72D297353CC}">
              <c16:uniqueId val="{00000010-807D-4CE9-BABD-BAB6DAF89EEA}"/>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5E41-4FB2-B99B-9D1551F85EEF}"/>
              </c:ext>
            </c:extLst>
          </c:dPt>
          <c:dPt>
            <c:idx val="1"/>
            <c:invertIfNegative val="0"/>
            <c:bubble3D val="0"/>
            <c:spPr>
              <a:solidFill>
                <a:srgbClr val="507CB6"/>
              </a:solidFill>
              <a:ln w="0">
                <a:noFill/>
              </a:ln>
            </c:spPr>
            <c:extLst>
              <c:ext xmlns:c16="http://schemas.microsoft.com/office/drawing/2014/chart" uri="{C3380CC4-5D6E-409C-BE32-E72D297353CC}">
                <c16:uniqueId val="{00000003-5E41-4FB2-B99B-9D1551F85EEF}"/>
              </c:ext>
            </c:extLst>
          </c:dPt>
          <c:dPt>
            <c:idx val="2"/>
            <c:invertIfNegative val="0"/>
            <c:bubble3D val="0"/>
            <c:spPr>
              <a:solidFill>
                <a:srgbClr val="F9BE00"/>
              </a:solidFill>
              <a:ln w="0">
                <a:noFill/>
              </a:ln>
            </c:spPr>
            <c:extLst>
              <c:ext xmlns:c16="http://schemas.microsoft.com/office/drawing/2014/chart" uri="{C3380CC4-5D6E-409C-BE32-E72D297353CC}">
                <c16:uniqueId val="{00000005-5E41-4FB2-B99B-9D1551F85EEF}"/>
              </c:ext>
            </c:extLst>
          </c:dPt>
          <c:dPt>
            <c:idx val="3"/>
            <c:invertIfNegative val="0"/>
            <c:bubble3D val="0"/>
            <c:spPr>
              <a:solidFill>
                <a:srgbClr val="6BC8CD"/>
              </a:solidFill>
              <a:ln w="0">
                <a:noFill/>
              </a:ln>
            </c:spPr>
            <c:extLst>
              <c:ext xmlns:c16="http://schemas.microsoft.com/office/drawing/2014/chart" uri="{C3380CC4-5D6E-409C-BE32-E72D297353CC}">
                <c16:uniqueId val="{00000007-5E41-4FB2-B99B-9D1551F85EEF}"/>
              </c:ext>
            </c:extLst>
          </c:dPt>
          <c:dPt>
            <c:idx val="4"/>
            <c:invertIfNegative val="0"/>
            <c:bubble3D val="0"/>
            <c:spPr>
              <a:solidFill>
                <a:srgbClr val="FF8B4F"/>
              </a:solidFill>
              <a:ln w="0">
                <a:noFill/>
              </a:ln>
            </c:spPr>
            <c:extLst>
              <c:ext xmlns:c16="http://schemas.microsoft.com/office/drawing/2014/chart" uri="{C3380CC4-5D6E-409C-BE32-E72D297353CC}">
                <c16:uniqueId val="{00000009-5E41-4FB2-B99B-9D1551F85EEF}"/>
              </c:ext>
            </c:extLst>
          </c:dPt>
          <c:cat>
            <c:strRef>
              <c:f>Sheet1!$A$2:$A$6</c:f>
              <c:strCache>
                <c:ptCount val="5"/>
                <c:pt idx="0">
                  <c:v>Female</c:v>
                </c:pt>
                <c:pt idx="1">
                  <c:v>Male</c:v>
                </c:pt>
                <c:pt idx="2">
                  <c:v>Non-Binary/agender/gender fluid</c:v>
                </c:pt>
                <c:pt idx="3">
                  <c:v>Intersex</c:v>
                </c:pt>
                <c:pt idx="4">
                  <c:v>None of the options listed reflect my gender identity</c:v>
                </c:pt>
              </c:strCache>
            </c:strRef>
          </c:cat>
          <c:val>
            <c:numRef>
              <c:f>Sheet1!$B$2:$B$6</c:f>
              <c:numCache>
                <c:formatCode>0.00%</c:formatCode>
                <c:ptCount val="5"/>
                <c:pt idx="0">
                  <c:v>0.58509999999999995</c:v>
                </c:pt>
                <c:pt idx="1">
                  <c:v>0.22339999999999999</c:v>
                </c:pt>
                <c:pt idx="2">
                  <c:v>0.17019999999999999</c:v>
                </c:pt>
                <c:pt idx="3">
                  <c:v>0</c:v>
                </c:pt>
                <c:pt idx="4">
                  <c:v>2.1299999999999999E-2</c:v>
                </c:pt>
              </c:numCache>
            </c:numRef>
          </c:val>
          <c:extLst>
            <c:ext xmlns:c16="http://schemas.microsoft.com/office/drawing/2014/chart" uri="{C3380CC4-5D6E-409C-BE32-E72D297353CC}">
              <c16:uniqueId val="{0000000A-5E41-4FB2-B99B-9D1551F85EEF}"/>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3362-4997-84B7-7146C95B01BA}"/>
              </c:ext>
            </c:extLst>
          </c:dPt>
          <c:dPt>
            <c:idx val="1"/>
            <c:invertIfNegative val="0"/>
            <c:bubble3D val="0"/>
            <c:spPr>
              <a:solidFill>
                <a:srgbClr val="507CB6"/>
              </a:solidFill>
              <a:ln w="0">
                <a:noFill/>
              </a:ln>
            </c:spPr>
            <c:extLst>
              <c:ext xmlns:c16="http://schemas.microsoft.com/office/drawing/2014/chart" uri="{C3380CC4-5D6E-409C-BE32-E72D297353CC}">
                <c16:uniqueId val="{00000003-3362-4997-84B7-7146C95B01BA}"/>
              </c:ext>
            </c:extLst>
          </c:dPt>
          <c:cat>
            <c:strRef>
              <c:f>Sheet1!$A$2:$A$3</c:f>
              <c:strCache>
                <c:ptCount val="2"/>
                <c:pt idx="0">
                  <c:v>Yes</c:v>
                </c:pt>
                <c:pt idx="1">
                  <c:v>No</c:v>
                </c:pt>
              </c:strCache>
            </c:strRef>
          </c:cat>
          <c:val>
            <c:numRef>
              <c:f>Sheet1!$B$2:$B$3</c:f>
              <c:numCache>
                <c:formatCode>0.00%</c:formatCode>
                <c:ptCount val="2"/>
                <c:pt idx="0">
                  <c:v>0.28189999999999998</c:v>
                </c:pt>
                <c:pt idx="1">
                  <c:v>0.71809999999999996</c:v>
                </c:pt>
              </c:numCache>
            </c:numRef>
          </c:val>
          <c:extLst>
            <c:ext xmlns:c16="http://schemas.microsoft.com/office/drawing/2014/chart" uri="{C3380CC4-5D6E-409C-BE32-E72D297353CC}">
              <c16:uniqueId val="{00000004-3362-4997-84B7-7146C95B01BA}"/>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1A38-4EB6-8A5A-F20AB0DF6253}"/>
              </c:ext>
            </c:extLst>
          </c:dPt>
          <c:dPt>
            <c:idx val="1"/>
            <c:invertIfNegative val="0"/>
            <c:bubble3D val="0"/>
            <c:spPr>
              <a:solidFill>
                <a:srgbClr val="507CB6"/>
              </a:solidFill>
              <a:ln w="0">
                <a:noFill/>
              </a:ln>
            </c:spPr>
            <c:extLst>
              <c:ext xmlns:c16="http://schemas.microsoft.com/office/drawing/2014/chart" uri="{C3380CC4-5D6E-409C-BE32-E72D297353CC}">
                <c16:uniqueId val="{00000003-1A38-4EB6-8A5A-F20AB0DF6253}"/>
              </c:ext>
            </c:extLst>
          </c:dPt>
          <c:dPt>
            <c:idx val="2"/>
            <c:invertIfNegative val="0"/>
            <c:bubble3D val="0"/>
            <c:spPr>
              <a:solidFill>
                <a:srgbClr val="F9BE00"/>
              </a:solidFill>
              <a:ln w="0">
                <a:noFill/>
              </a:ln>
            </c:spPr>
            <c:extLst>
              <c:ext xmlns:c16="http://schemas.microsoft.com/office/drawing/2014/chart" uri="{C3380CC4-5D6E-409C-BE32-E72D297353CC}">
                <c16:uniqueId val="{00000005-1A38-4EB6-8A5A-F20AB0DF6253}"/>
              </c:ext>
            </c:extLst>
          </c:dPt>
          <c:dPt>
            <c:idx val="3"/>
            <c:invertIfNegative val="0"/>
            <c:bubble3D val="0"/>
            <c:spPr>
              <a:solidFill>
                <a:srgbClr val="6BC8CD"/>
              </a:solidFill>
              <a:ln w="0">
                <a:noFill/>
              </a:ln>
            </c:spPr>
            <c:extLst>
              <c:ext xmlns:c16="http://schemas.microsoft.com/office/drawing/2014/chart" uri="{C3380CC4-5D6E-409C-BE32-E72D297353CC}">
                <c16:uniqueId val="{00000007-1A38-4EB6-8A5A-F20AB0DF6253}"/>
              </c:ext>
            </c:extLst>
          </c:dPt>
          <c:dPt>
            <c:idx val="4"/>
            <c:invertIfNegative val="0"/>
            <c:bubble3D val="0"/>
            <c:spPr>
              <a:solidFill>
                <a:srgbClr val="FF8B4F"/>
              </a:solidFill>
              <a:ln w="0">
                <a:noFill/>
              </a:ln>
            </c:spPr>
            <c:extLst>
              <c:ext xmlns:c16="http://schemas.microsoft.com/office/drawing/2014/chart" uri="{C3380CC4-5D6E-409C-BE32-E72D297353CC}">
                <c16:uniqueId val="{00000009-1A38-4EB6-8A5A-F20AB0DF6253}"/>
              </c:ext>
            </c:extLst>
          </c:dPt>
          <c:dPt>
            <c:idx val="5"/>
            <c:invertIfNegative val="0"/>
            <c:bubble3D val="0"/>
            <c:spPr>
              <a:solidFill>
                <a:srgbClr val="7D5E90"/>
              </a:solidFill>
              <a:ln w="0">
                <a:noFill/>
              </a:ln>
            </c:spPr>
            <c:extLst>
              <c:ext xmlns:c16="http://schemas.microsoft.com/office/drawing/2014/chart" uri="{C3380CC4-5D6E-409C-BE32-E72D297353CC}">
                <c16:uniqueId val="{0000000B-1A38-4EB6-8A5A-F20AB0DF6253}"/>
              </c:ext>
            </c:extLst>
          </c:dPt>
          <c:cat>
            <c:strRef>
              <c:f>Sheet1!$A$2:$A$7</c:f>
              <c:strCache>
                <c:ptCount val="6"/>
                <c:pt idx="0">
                  <c:v>American Indian or Alaskan Native</c:v>
                </c:pt>
                <c:pt idx="1">
                  <c:v>Asian / Pacific Islander</c:v>
                </c:pt>
                <c:pt idx="2">
                  <c:v>Black or African American</c:v>
                </c:pt>
                <c:pt idx="3">
                  <c:v>Hispanic</c:v>
                </c:pt>
                <c:pt idx="4">
                  <c:v>White / Caucasian</c:v>
                </c:pt>
                <c:pt idx="5">
                  <c:v>Multiple ethnicity / Other (please specify)</c:v>
                </c:pt>
              </c:strCache>
            </c:strRef>
          </c:cat>
          <c:val>
            <c:numRef>
              <c:f>Sheet1!$B$2:$B$7</c:f>
              <c:numCache>
                <c:formatCode>0.00%</c:formatCode>
                <c:ptCount val="6"/>
                <c:pt idx="0">
                  <c:v>0</c:v>
                </c:pt>
                <c:pt idx="1">
                  <c:v>1.06E-2</c:v>
                </c:pt>
                <c:pt idx="2">
                  <c:v>8.5099999999999995E-2</c:v>
                </c:pt>
                <c:pt idx="3">
                  <c:v>3.7199999999999997E-2</c:v>
                </c:pt>
                <c:pt idx="4">
                  <c:v>0.79790000000000005</c:v>
                </c:pt>
                <c:pt idx="5">
                  <c:v>6.9099999999999995E-2</c:v>
                </c:pt>
              </c:numCache>
            </c:numRef>
          </c:val>
          <c:extLst>
            <c:ext xmlns:c16="http://schemas.microsoft.com/office/drawing/2014/chart" uri="{C3380CC4-5D6E-409C-BE32-E72D297353CC}">
              <c16:uniqueId val="{0000000C-1A38-4EB6-8A5A-F20AB0DF6253}"/>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F380-4235-9E8D-985BF708DAA2}"/>
              </c:ext>
            </c:extLst>
          </c:dPt>
          <c:dPt>
            <c:idx val="1"/>
            <c:invertIfNegative val="0"/>
            <c:bubble3D val="0"/>
            <c:spPr>
              <a:solidFill>
                <a:srgbClr val="507CB6"/>
              </a:solidFill>
              <a:ln w="0">
                <a:noFill/>
              </a:ln>
            </c:spPr>
            <c:extLst>
              <c:ext xmlns:c16="http://schemas.microsoft.com/office/drawing/2014/chart" uri="{C3380CC4-5D6E-409C-BE32-E72D297353CC}">
                <c16:uniqueId val="{00000003-F380-4235-9E8D-985BF708DAA2}"/>
              </c:ext>
            </c:extLst>
          </c:dPt>
          <c:dPt>
            <c:idx val="2"/>
            <c:invertIfNegative val="0"/>
            <c:bubble3D val="0"/>
            <c:spPr>
              <a:solidFill>
                <a:srgbClr val="F9BE00"/>
              </a:solidFill>
              <a:ln w="0">
                <a:noFill/>
              </a:ln>
            </c:spPr>
            <c:extLst>
              <c:ext xmlns:c16="http://schemas.microsoft.com/office/drawing/2014/chart" uri="{C3380CC4-5D6E-409C-BE32-E72D297353CC}">
                <c16:uniqueId val="{00000005-F380-4235-9E8D-985BF708DAA2}"/>
              </c:ext>
            </c:extLst>
          </c:dPt>
          <c:dPt>
            <c:idx val="3"/>
            <c:invertIfNegative val="0"/>
            <c:bubble3D val="0"/>
            <c:spPr>
              <a:solidFill>
                <a:srgbClr val="6BC8CD"/>
              </a:solidFill>
              <a:ln w="0">
                <a:noFill/>
              </a:ln>
            </c:spPr>
            <c:extLst>
              <c:ext xmlns:c16="http://schemas.microsoft.com/office/drawing/2014/chart" uri="{C3380CC4-5D6E-409C-BE32-E72D297353CC}">
                <c16:uniqueId val="{00000007-F380-4235-9E8D-985BF708DAA2}"/>
              </c:ext>
            </c:extLst>
          </c:dPt>
          <c:dPt>
            <c:idx val="4"/>
            <c:invertIfNegative val="0"/>
            <c:bubble3D val="0"/>
            <c:spPr>
              <a:solidFill>
                <a:srgbClr val="FF8B4F"/>
              </a:solidFill>
              <a:ln w="0">
                <a:noFill/>
              </a:ln>
            </c:spPr>
            <c:extLst>
              <c:ext xmlns:c16="http://schemas.microsoft.com/office/drawing/2014/chart" uri="{C3380CC4-5D6E-409C-BE32-E72D297353CC}">
                <c16:uniqueId val="{00000009-F380-4235-9E8D-985BF708DAA2}"/>
              </c:ext>
            </c:extLst>
          </c:dPt>
          <c:dPt>
            <c:idx val="5"/>
            <c:invertIfNegative val="0"/>
            <c:bubble3D val="0"/>
            <c:spPr>
              <a:solidFill>
                <a:srgbClr val="7D5E90"/>
              </a:solidFill>
              <a:ln w="0">
                <a:noFill/>
              </a:ln>
            </c:spPr>
            <c:extLst>
              <c:ext xmlns:c16="http://schemas.microsoft.com/office/drawing/2014/chart" uri="{C3380CC4-5D6E-409C-BE32-E72D297353CC}">
                <c16:uniqueId val="{0000000B-F380-4235-9E8D-985BF708DAA2}"/>
              </c:ext>
            </c:extLst>
          </c:dPt>
          <c:dPt>
            <c:idx val="6"/>
            <c:invertIfNegative val="0"/>
            <c:bubble3D val="0"/>
            <c:spPr>
              <a:solidFill>
                <a:srgbClr val="D25F90"/>
              </a:solidFill>
              <a:ln w="0">
                <a:noFill/>
              </a:ln>
            </c:spPr>
            <c:extLst>
              <c:ext xmlns:c16="http://schemas.microsoft.com/office/drawing/2014/chart" uri="{C3380CC4-5D6E-409C-BE32-E72D297353CC}">
                <c16:uniqueId val="{0000000D-F380-4235-9E8D-985BF708DAA2}"/>
              </c:ext>
            </c:extLst>
          </c:dPt>
          <c:cat>
            <c:strRef>
              <c:f>Sheet1!$A$2:$A$8</c:f>
              <c:strCache>
                <c:ptCount val="7"/>
                <c:pt idx="0">
                  <c:v>Employed, working full-time</c:v>
                </c:pt>
                <c:pt idx="1">
                  <c:v>Employed, working part-time</c:v>
                </c:pt>
                <c:pt idx="2">
                  <c:v>Not employed, looking for work</c:v>
                </c:pt>
                <c:pt idx="3">
                  <c:v>Not employed, NOT looking for work</c:v>
                </c:pt>
                <c:pt idx="4">
                  <c:v>Retired</c:v>
                </c:pt>
                <c:pt idx="5">
                  <c:v>Disabled, not able to work</c:v>
                </c:pt>
                <c:pt idx="6">
                  <c:v>Student</c:v>
                </c:pt>
              </c:strCache>
            </c:strRef>
          </c:cat>
          <c:val>
            <c:numRef>
              <c:f>Sheet1!$B$2:$B$8</c:f>
              <c:numCache>
                <c:formatCode>0.00%</c:formatCode>
                <c:ptCount val="7"/>
                <c:pt idx="0">
                  <c:v>0.61170000000000002</c:v>
                </c:pt>
                <c:pt idx="1">
                  <c:v>0.12230000000000001</c:v>
                </c:pt>
                <c:pt idx="2">
                  <c:v>4.2599999999999999E-2</c:v>
                </c:pt>
                <c:pt idx="3">
                  <c:v>4.7899999999999998E-2</c:v>
                </c:pt>
                <c:pt idx="4">
                  <c:v>3.7199999999999997E-2</c:v>
                </c:pt>
                <c:pt idx="5">
                  <c:v>4.2599999999999999E-2</c:v>
                </c:pt>
                <c:pt idx="6">
                  <c:v>9.5699999999999993E-2</c:v>
                </c:pt>
              </c:numCache>
            </c:numRef>
          </c:val>
          <c:extLst>
            <c:ext xmlns:c16="http://schemas.microsoft.com/office/drawing/2014/chart" uri="{C3380CC4-5D6E-409C-BE32-E72D297353CC}">
              <c16:uniqueId val="{0000000E-F380-4235-9E8D-985BF708DAA2}"/>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9624-4455-BDBD-FBCBA7D9B693}"/>
              </c:ext>
            </c:extLst>
          </c:dPt>
          <c:dPt>
            <c:idx val="1"/>
            <c:invertIfNegative val="0"/>
            <c:bubble3D val="0"/>
            <c:spPr>
              <a:solidFill>
                <a:srgbClr val="507CB6"/>
              </a:solidFill>
              <a:ln w="0">
                <a:noFill/>
              </a:ln>
            </c:spPr>
            <c:extLst>
              <c:ext xmlns:c16="http://schemas.microsoft.com/office/drawing/2014/chart" uri="{C3380CC4-5D6E-409C-BE32-E72D297353CC}">
                <c16:uniqueId val="{00000003-9624-4455-BDBD-FBCBA7D9B693}"/>
              </c:ext>
            </c:extLst>
          </c:dPt>
          <c:dPt>
            <c:idx val="2"/>
            <c:invertIfNegative val="0"/>
            <c:bubble3D val="0"/>
            <c:spPr>
              <a:solidFill>
                <a:srgbClr val="F9BE00"/>
              </a:solidFill>
              <a:ln w="0">
                <a:noFill/>
              </a:ln>
            </c:spPr>
            <c:extLst>
              <c:ext xmlns:c16="http://schemas.microsoft.com/office/drawing/2014/chart" uri="{C3380CC4-5D6E-409C-BE32-E72D297353CC}">
                <c16:uniqueId val="{00000005-9624-4455-BDBD-FBCBA7D9B693}"/>
              </c:ext>
            </c:extLst>
          </c:dPt>
          <c:dPt>
            <c:idx val="3"/>
            <c:invertIfNegative val="0"/>
            <c:bubble3D val="0"/>
            <c:spPr>
              <a:solidFill>
                <a:srgbClr val="6BC8CD"/>
              </a:solidFill>
              <a:ln w="0">
                <a:noFill/>
              </a:ln>
            </c:spPr>
            <c:extLst>
              <c:ext xmlns:c16="http://schemas.microsoft.com/office/drawing/2014/chart" uri="{C3380CC4-5D6E-409C-BE32-E72D297353CC}">
                <c16:uniqueId val="{00000007-9624-4455-BDBD-FBCBA7D9B693}"/>
              </c:ext>
            </c:extLst>
          </c:dPt>
          <c:dPt>
            <c:idx val="4"/>
            <c:invertIfNegative val="0"/>
            <c:bubble3D val="0"/>
            <c:spPr>
              <a:solidFill>
                <a:srgbClr val="FF8B4F"/>
              </a:solidFill>
              <a:ln w="0">
                <a:noFill/>
              </a:ln>
            </c:spPr>
            <c:extLst>
              <c:ext xmlns:c16="http://schemas.microsoft.com/office/drawing/2014/chart" uri="{C3380CC4-5D6E-409C-BE32-E72D297353CC}">
                <c16:uniqueId val="{00000009-9624-4455-BDBD-FBCBA7D9B693}"/>
              </c:ext>
            </c:extLst>
          </c:dPt>
          <c:dPt>
            <c:idx val="5"/>
            <c:invertIfNegative val="0"/>
            <c:bubble3D val="0"/>
            <c:spPr>
              <a:solidFill>
                <a:srgbClr val="7D5E90"/>
              </a:solidFill>
              <a:ln w="0">
                <a:noFill/>
              </a:ln>
            </c:spPr>
            <c:extLst>
              <c:ext xmlns:c16="http://schemas.microsoft.com/office/drawing/2014/chart" uri="{C3380CC4-5D6E-409C-BE32-E72D297353CC}">
                <c16:uniqueId val="{0000000B-9624-4455-BDBD-FBCBA7D9B693}"/>
              </c:ext>
            </c:extLst>
          </c:dPt>
          <c:dPt>
            <c:idx val="6"/>
            <c:invertIfNegative val="0"/>
            <c:bubble3D val="0"/>
            <c:spPr>
              <a:solidFill>
                <a:srgbClr val="D25F90"/>
              </a:solidFill>
              <a:ln w="0">
                <a:noFill/>
              </a:ln>
            </c:spPr>
            <c:extLst>
              <c:ext xmlns:c16="http://schemas.microsoft.com/office/drawing/2014/chart" uri="{C3380CC4-5D6E-409C-BE32-E72D297353CC}">
                <c16:uniqueId val="{0000000D-9624-4455-BDBD-FBCBA7D9B693}"/>
              </c:ext>
            </c:extLst>
          </c:dPt>
          <c:dPt>
            <c:idx val="7"/>
            <c:invertIfNegative val="0"/>
            <c:bubble3D val="0"/>
            <c:spPr>
              <a:solidFill>
                <a:srgbClr val="C7B879"/>
              </a:solidFill>
              <a:ln w="0">
                <a:noFill/>
              </a:ln>
            </c:spPr>
            <c:extLst>
              <c:ext xmlns:c16="http://schemas.microsoft.com/office/drawing/2014/chart" uri="{C3380CC4-5D6E-409C-BE32-E72D297353CC}">
                <c16:uniqueId val="{0000000F-9624-4455-BDBD-FBCBA7D9B693}"/>
              </c:ext>
            </c:extLst>
          </c:dPt>
          <c:dPt>
            <c:idx val="8"/>
            <c:invertIfNegative val="0"/>
            <c:bubble3D val="0"/>
            <c:spPr>
              <a:solidFill>
                <a:srgbClr val="DB4D5C"/>
              </a:solidFill>
              <a:ln w="0">
                <a:noFill/>
              </a:ln>
            </c:spPr>
            <c:extLst>
              <c:ext xmlns:c16="http://schemas.microsoft.com/office/drawing/2014/chart" uri="{C3380CC4-5D6E-409C-BE32-E72D297353CC}">
                <c16:uniqueId val="{00000011-9624-4455-BDBD-FBCBA7D9B693}"/>
              </c:ext>
            </c:extLst>
          </c:dPt>
          <c:cat>
            <c:strRef>
              <c:f>Sheet1!$A$2:$A$10</c:f>
              <c:strCache>
                <c:ptCount val="9"/>
                <c:pt idx="0">
                  <c:v>Did not graduate from high school</c:v>
                </c:pt>
                <c:pt idx="1">
                  <c:v>GED</c:v>
                </c:pt>
                <c:pt idx="2">
                  <c:v>Graduated from high school</c:v>
                </c:pt>
                <c:pt idx="3">
                  <c:v>Some College or Trade School</c:v>
                </c:pt>
                <c:pt idx="4">
                  <c:v>Associates Degree</c:v>
                </c:pt>
                <c:pt idx="5">
                  <c:v>Bachelors Degree</c:v>
                </c:pt>
                <c:pt idx="6">
                  <c:v>Masters Degree</c:v>
                </c:pt>
                <c:pt idx="7">
                  <c:v>Professional Graduate Degree</c:v>
                </c:pt>
                <c:pt idx="8">
                  <c:v>Doctorate</c:v>
                </c:pt>
              </c:strCache>
            </c:strRef>
          </c:cat>
          <c:val>
            <c:numRef>
              <c:f>Sheet1!$B$2:$B$10</c:f>
              <c:numCache>
                <c:formatCode>0.00%</c:formatCode>
                <c:ptCount val="9"/>
                <c:pt idx="0">
                  <c:v>0</c:v>
                </c:pt>
                <c:pt idx="1">
                  <c:v>5.4000000000000003E-3</c:v>
                </c:pt>
                <c:pt idx="2">
                  <c:v>0.1033</c:v>
                </c:pt>
                <c:pt idx="3">
                  <c:v>0.23369999999999999</c:v>
                </c:pt>
                <c:pt idx="4">
                  <c:v>0.1087</c:v>
                </c:pt>
                <c:pt idx="5">
                  <c:v>0.26629999999999998</c:v>
                </c:pt>
                <c:pt idx="6">
                  <c:v>0.2011</c:v>
                </c:pt>
                <c:pt idx="7">
                  <c:v>4.8899999999999999E-2</c:v>
                </c:pt>
                <c:pt idx="8">
                  <c:v>3.2599999999999997E-2</c:v>
                </c:pt>
              </c:numCache>
            </c:numRef>
          </c:val>
          <c:extLst>
            <c:ext xmlns:c16="http://schemas.microsoft.com/office/drawing/2014/chart" uri="{C3380CC4-5D6E-409C-BE32-E72D297353CC}">
              <c16:uniqueId val="{00000012-9624-4455-BDBD-FBCBA7D9B693}"/>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DF48-41A3-BE28-F5059D253A43}"/>
              </c:ext>
            </c:extLst>
          </c:dPt>
          <c:dPt>
            <c:idx val="1"/>
            <c:invertIfNegative val="0"/>
            <c:bubble3D val="0"/>
            <c:spPr>
              <a:solidFill>
                <a:srgbClr val="507CB6"/>
              </a:solidFill>
              <a:ln w="0">
                <a:noFill/>
              </a:ln>
            </c:spPr>
            <c:extLst>
              <c:ext xmlns:c16="http://schemas.microsoft.com/office/drawing/2014/chart" uri="{C3380CC4-5D6E-409C-BE32-E72D297353CC}">
                <c16:uniqueId val="{00000003-DF48-41A3-BE28-F5059D253A43}"/>
              </c:ext>
            </c:extLst>
          </c:dPt>
          <c:dPt>
            <c:idx val="2"/>
            <c:invertIfNegative val="0"/>
            <c:bubble3D val="0"/>
            <c:spPr>
              <a:solidFill>
                <a:srgbClr val="F9BE00"/>
              </a:solidFill>
              <a:ln w="0">
                <a:noFill/>
              </a:ln>
            </c:spPr>
            <c:extLst>
              <c:ext xmlns:c16="http://schemas.microsoft.com/office/drawing/2014/chart" uri="{C3380CC4-5D6E-409C-BE32-E72D297353CC}">
                <c16:uniqueId val="{00000005-DF48-41A3-BE28-F5059D253A43}"/>
              </c:ext>
            </c:extLst>
          </c:dPt>
          <c:cat>
            <c:strRef>
              <c:f>Sheet1!$A$2:$A$4</c:f>
              <c:strCache>
                <c:ptCount val="3"/>
                <c:pt idx="0">
                  <c:v>Own</c:v>
                </c:pt>
                <c:pt idx="1">
                  <c:v>Rent</c:v>
                </c:pt>
                <c:pt idx="2">
                  <c:v>Neither (please specify)</c:v>
                </c:pt>
              </c:strCache>
            </c:strRef>
          </c:cat>
          <c:val>
            <c:numRef>
              <c:f>Sheet1!$B$2:$B$4</c:f>
              <c:numCache>
                <c:formatCode>0.00%</c:formatCode>
                <c:ptCount val="3"/>
                <c:pt idx="0">
                  <c:v>0.53190000000000004</c:v>
                </c:pt>
                <c:pt idx="1">
                  <c:v>0.39360000000000001</c:v>
                </c:pt>
                <c:pt idx="2">
                  <c:v>7.4499999999999997E-2</c:v>
                </c:pt>
              </c:numCache>
            </c:numRef>
          </c:val>
          <c:extLst>
            <c:ext xmlns:c16="http://schemas.microsoft.com/office/drawing/2014/chart" uri="{C3380CC4-5D6E-409C-BE32-E72D297353CC}">
              <c16:uniqueId val="{00000006-DF48-41A3-BE28-F5059D253A43}"/>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pt idx="0">
                  <c:v> </c:v>
                </c:pt>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AA66-4806-844A-EB7859C088E9}"/>
              </c:ext>
            </c:extLst>
          </c:dPt>
          <c:dPt>
            <c:idx val="1"/>
            <c:invertIfNegative val="0"/>
            <c:bubble3D val="0"/>
            <c:spPr>
              <a:solidFill>
                <a:srgbClr val="507CB6"/>
              </a:solidFill>
              <a:ln w="0">
                <a:noFill/>
              </a:ln>
            </c:spPr>
            <c:extLst>
              <c:ext xmlns:c16="http://schemas.microsoft.com/office/drawing/2014/chart" uri="{C3380CC4-5D6E-409C-BE32-E72D297353CC}">
                <c16:uniqueId val="{00000003-AA66-4806-844A-EB7859C088E9}"/>
              </c:ext>
            </c:extLst>
          </c:dPt>
          <c:cat>
            <c:strRef>
              <c:f>Sheet1!$A$2:$A$3</c:f>
              <c:strCache>
                <c:ptCount val="2"/>
                <c:pt idx="0">
                  <c:v>Yes</c:v>
                </c:pt>
                <c:pt idx="1">
                  <c:v>No</c:v>
                </c:pt>
              </c:strCache>
            </c:strRef>
          </c:cat>
          <c:val>
            <c:numRef>
              <c:f>Sheet1!$B$2:$B$3</c:f>
              <c:numCache>
                <c:formatCode>0.00%</c:formatCode>
                <c:ptCount val="2"/>
                <c:pt idx="0">
                  <c:v>0.33510000000000001</c:v>
                </c:pt>
                <c:pt idx="1">
                  <c:v>0.66490000000000005</c:v>
                </c:pt>
              </c:numCache>
            </c:numRef>
          </c:val>
          <c:extLst>
            <c:ext xmlns:c16="http://schemas.microsoft.com/office/drawing/2014/chart" uri="{C3380CC4-5D6E-409C-BE32-E72D297353CC}">
              <c16:uniqueId val="{00000004-AA66-4806-844A-EB7859C088E9}"/>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48713"/>
          </a:xfrm>
        </p:spPr>
        <p:txBody>
          <a:bodyPr/>
          <a:lstStyle>
            <a:lvl1pPr>
              <a:defRPr/>
            </a:lvl1pPr>
          </a:lstStyle>
          <a:p>
            <a:r>
              <a:rPr lang="en-US" dirty="0"/>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15136" y="1005080"/>
            <a:ext cx="8229600" cy="3569013"/>
          </a:xfrm>
        </p:spPr>
        <p:txBody>
          <a:bodyPr/>
          <a:lstStyle>
            <a:lvl1pPr>
              <a:defRPr sz="1400">
                <a:solidFill>
                  <a:schemeClr val="tx1"/>
                </a:solidFill>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dirty="0"/>
              <a:t>Master text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23322" y="627419"/>
            <a:ext cx="8229600" cy="239713"/>
          </a:xfrm>
        </p:spPr>
        <p:txBody>
          <a:bodyPr/>
          <a:lstStyle>
            <a:lvl1pPr>
              <a:defRPr/>
            </a:lvl1pPr>
          </a:lstStyle>
          <a:p>
            <a:pPr lvl="0"/>
            <a:r>
              <a:rPr lang="en-US" dirty="0"/>
              <a:t>Master text style</a:t>
            </a:r>
            <a:endParaRPr lang="en-GB" dirty="0"/>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167174" y="4811867"/>
            <a:ext cx="8229600"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5964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lumMod val="5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7787252" cy="1234730"/>
          </a:xfrm>
        </p:spPr>
        <p:txBody>
          <a:bodyPr anchor="b">
            <a:normAutofit/>
          </a:bodyPr>
          <a:lstStyle>
            <a:lvl1pPr marL="0" indent="0">
              <a:buNone/>
              <a:defRPr sz="3200" b="1" baseline="0">
                <a:solidFill>
                  <a:schemeClr val="bg1"/>
                </a:solidFill>
              </a:defRPr>
            </a:lvl1pPr>
          </a:lstStyle>
          <a:p>
            <a:pPr lvl="0"/>
            <a:r>
              <a:rPr lang="en-US" dirty="0"/>
              <a:t>Title style (only changes made to the parent slide will be reflected in the app)</a:t>
            </a:r>
          </a:p>
        </p:txBody>
      </p:sp>
      <p:sp>
        <p:nvSpPr>
          <p:cNvPr id="3" name="Text Placeholder 2"/>
          <p:cNvSpPr>
            <a:spLocks noGrp="1"/>
          </p:cNvSpPr>
          <p:nvPr>
            <p:ph type="body" sz="quarter" idx="12" hasCustomPrompt="1"/>
          </p:nvPr>
        </p:nvSpPr>
        <p:spPr>
          <a:xfrm>
            <a:off x="266162" y="3729038"/>
            <a:ext cx="2938463" cy="385762"/>
          </a:xfrm>
        </p:spPr>
        <p:txBody>
          <a:bodyPr>
            <a:normAutofit/>
          </a:bodyPr>
          <a:lstStyle>
            <a:lvl1pPr>
              <a:defRPr sz="1200" baseline="0">
                <a:solidFill>
                  <a:schemeClr val="bg1"/>
                </a:solidFill>
              </a:defRPr>
            </a:lvl1pPr>
          </a:lstStyle>
          <a:p>
            <a:pPr lvl="0"/>
            <a:r>
              <a:rPr lang="en-US" dirty="0"/>
              <a:t>Title slide subtitle style</a:t>
            </a:r>
          </a:p>
        </p:txBody>
      </p:sp>
      <p:sp>
        <p:nvSpPr>
          <p:cNvPr id="4" name="Footer Placeholder 3">
            <a:extLst>
              <a:ext uri="{FF2B5EF4-FFF2-40B4-BE49-F238E27FC236}">
                <a16:creationId xmlns:a16="http://schemas.microsoft.com/office/drawing/2014/main" id="{22E984EA-3574-957B-CBB9-81D1F0C18876}"/>
              </a:ext>
            </a:extLst>
          </p:cNvPr>
          <p:cNvSpPr>
            <a:spLocks noGrp="1"/>
          </p:cNvSpPr>
          <p:nvPr>
            <p:ph type="ftr" sz="quarter" idx="3"/>
          </p:nvPr>
        </p:nvSpPr>
        <p:spPr>
          <a:xfrm>
            <a:off x="256493" y="4811867"/>
            <a:ext cx="7839291" cy="274637"/>
          </a:xfrm>
          <a:prstGeom prst="rect">
            <a:avLst/>
          </a:prstGeom>
        </p:spPr>
        <p:txBody>
          <a:bodyPr vert="horz" lIns="91440" tIns="45720" rIns="91440" bIns="45720" rtlCol="0" anchor="ctr"/>
          <a:lstStyle>
            <a:lvl1pPr algn="l">
              <a:defRPr sz="1050">
                <a:solidFill>
                  <a:schemeClr val="bg1"/>
                </a:solidFill>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hasCustomPrompt="1"/>
          </p:nvPr>
        </p:nvSpPr>
        <p:spPr>
          <a:xfrm>
            <a:off x="211403" y="3639393"/>
            <a:ext cx="4576388" cy="350837"/>
          </a:xfrm>
        </p:spPr>
        <p:txBody>
          <a:bodyPr/>
          <a:lstStyle>
            <a:lvl1pPr>
              <a:defRPr b="0"/>
            </a:lvl1pPr>
          </a:lstStyle>
          <a:p>
            <a:pPr lvl="0"/>
            <a:r>
              <a:rPr lang="en-US" dirty="0"/>
              <a:t>Master text style</a:t>
            </a:r>
          </a:p>
        </p:txBody>
      </p:sp>
      <p:sp>
        <p:nvSpPr>
          <p:cNvPr id="17" name="Title 16"/>
          <p:cNvSpPr>
            <a:spLocks noGrp="1"/>
          </p:cNvSpPr>
          <p:nvPr>
            <p:ph type="title" hasCustomPrompt="1"/>
          </p:nvPr>
        </p:nvSpPr>
        <p:spPr>
          <a:xfrm>
            <a:off x="204788" y="2334751"/>
            <a:ext cx="8229600" cy="857250"/>
          </a:xfrm>
        </p:spPr>
        <p:txBody>
          <a:bodyPr/>
          <a:lstStyle/>
          <a:p>
            <a:r>
              <a:rPr lang="en-US" dirty="0"/>
              <a:t>Master title style (only changes made to the parent slide will be reflected in the app)</a:t>
            </a:r>
          </a:p>
        </p:txBody>
      </p:sp>
      <p:sp>
        <p:nvSpPr>
          <p:cNvPr id="16" name="Text Placeholder 5"/>
          <p:cNvSpPr>
            <a:spLocks noGrp="1"/>
          </p:cNvSpPr>
          <p:nvPr>
            <p:ph type="body" sz="quarter" idx="17" hasCustomPrompt="1"/>
          </p:nvPr>
        </p:nvSpPr>
        <p:spPr>
          <a:xfrm>
            <a:off x="204788" y="3158633"/>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 style</a:t>
            </a:r>
          </a:p>
        </p:txBody>
      </p:sp>
      <p:sp>
        <p:nvSpPr>
          <p:cNvPr id="7" name="Text Placeholder 12"/>
          <p:cNvSpPr>
            <a:spLocks noGrp="1"/>
          </p:cNvSpPr>
          <p:nvPr>
            <p:ph type="body" sz="quarter" idx="18" hasCustomPrompt="1"/>
          </p:nvPr>
        </p:nvSpPr>
        <p:spPr>
          <a:xfrm>
            <a:off x="211403" y="4047840"/>
            <a:ext cx="4576388" cy="350837"/>
          </a:xfrm>
        </p:spPr>
        <p:txBody>
          <a:bodyPr/>
          <a:lstStyle>
            <a:lvl1pPr>
              <a:defRPr b="0"/>
            </a:lvl1pPr>
          </a:lstStyle>
          <a:p>
            <a:pPr lvl="0"/>
            <a:r>
              <a:rPr lang="en-US" dirty="0"/>
              <a:t>Master text style</a:t>
            </a:r>
          </a:p>
        </p:txBody>
      </p:sp>
      <p:sp>
        <p:nvSpPr>
          <p:cNvPr id="8" name="Footer Placeholder 3">
            <a:extLst>
              <a:ext uri="{FF2B5EF4-FFF2-40B4-BE49-F238E27FC236}">
                <a16:creationId xmlns:a16="http://schemas.microsoft.com/office/drawing/2014/main" id="{CDF05C82-1244-9CA3-984A-2EEF32F7964F}"/>
              </a:ext>
            </a:extLst>
          </p:cNvPr>
          <p:cNvSpPr>
            <a:spLocks noGrp="1"/>
          </p:cNvSpPr>
          <p:nvPr>
            <p:ph type="ftr" sz="quarter" idx="3"/>
          </p:nvPr>
        </p:nvSpPr>
        <p:spPr>
          <a:xfrm>
            <a:off x="256826" y="4811867"/>
            <a:ext cx="8106588"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9648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36" y="80645"/>
            <a:ext cx="8229600" cy="581143"/>
          </a:xfrm>
        </p:spPr>
        <p:txBody>
          <a:bodyPr/>
          <a:lstStyle/>
          <a:p>
            <a:r>
              <a:rPr lang="en-US" dirty="0"/>
              <a:t>Master title style (only changes made to the parent slide will be reflected in the app)</a:t>
            </a:r>
          </a:p>
        </p:txBody>
      </p:sp>
      <p:sp>
        <p:nvSpPr>
          <p:cNvPr id="3" name="Content Placeholder 2"/>
          <p:cNvSpPr>
            <a:spLocks noGrp="1"/>
          </p:cNvSpPr>
          <p:nvPr>
            <p:ph idx="1" hasCustomPrompt="1"/>
          </p:nvPr>
        </p:nvSpPr>
        <p:spPr>
          <a:xfrm>
            <a:off x="122570" y="666350"/>
            <a:ext cx="5332506" cy="249144"/>
          </a:xfrm>
        </p:spPr>
        <p:txBody>
          <a:bodyPr/>
          <a:lstStyle/>
          <a:p>
            <a:pPr lvl="0"/>
            <a:r>
              <a:rPr lang="en-US" dirty="0"/>
              <a:t>Master text style</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5" name="Footer Placeholder 3">
            <a:extLst>
              <a:ext uri="{FF2B5EF4-FFF2-40B4-BE49-F238E27FC236}">
                <a16:creationId xmlns:a16="http://schemas.microsoft.com/office/drawing/2014/main" id="{9FE2B938-E785-E802-7A9A-5AD4FEF6088C}"/>
              </a:ext>
            </a:extLst>
          </p:cNvPr>
          <p:cNvSpPr>
            <a:spLocks noGrp="1"/>
          </p:cNvSpPr>
          <p:nvPr>
            <p:ph type="ftr" sz="quarter" idx="3"/>
          </p:nvPr>
        </p:nvSpPr>
        <p:spPr>
          <a:xfrm>
            <a:off x="202927" y="4811867"/>
            <a:ext cx="8193847"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21622404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270516"/>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2570" y="666350"/>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tx2">
                    <a:lumMod val="60000"/>
                    <a:lumOff val="40000"/>
                  </a:schemeClr>
                </a:solidFill>
                <a:latin typeface="Arial"/>
                <a:cs typeface="Arial"/>
              </a:defRPr>
            </a:lvl1pPr>
          </a:lstStyle>
          <a:p>
            <a:fld id="{A88B48FB-E956-2048-9E74-C69E7CAA26CC}" type="slidenum">
              <a:rPr lang="en-US" smtClean="0"/>
              <a:pPr/>
              <a:t>‹#›</a:t>
            </a:fld>
            <a:endParaRPr lang="en-US" dirty="0"/>
          </a:p>
        </p:txBody>
      </p:sp>
      <p:sp>
        <p:nvSpPr>
          <p:cNvPr id="4" name="Footer Placeholder 3">
            <a:extLst>
              <a:ext uri="{FF2B5EF4-FFF2-40B4-BE49-F238E27FC236}">
                <a16:creationId xmlns:a16="http://schemas.microsoft.com/office/drawing/2014/main" id="{C67FE218-D8C1-4598-C115-912209DA107F}"/>
              </a:ext>
            </a:extLst>
          </p:cNvPr>
          <p:cNvSpPr>
            <a:spLocks noGrp="1"/>
          </p:cNvSpPr>
          <p:nvPr>
            <p:ph type="ftr" sz="quarter" idx="3"/>
          </p:nvPr>
        </p:nvSpPr>
        <p:spPr>
          <a:xfrm>
            <a:off x="167173" y="4811866"/>
            <a:ext cx="8229599"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1" r:id="rId3"/>
    <p:sldLayoutId id="2147483675" r:id="rId4"/>
  </p:sldLayoutIdLst>
  <p:hf hdr="0" dt="0"/>
  <p:txStyles>
    <p:titleStyle>
      <a:lvl1pPr algn="l" defTabSz="457200" rtl="0" eaLnBrk="1" latinLnBrk="0" hangingPunct="1">
        <a:spcBef>
          <a:spcPct val="0"/>
        </a:spcBef>
        <a:buNone/>
        <a:defRPr sz="18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Delmarva LGBTQ+ Climate Survey</a:t>
            </a:r>
            <a:endParaRPr dirty="0"/>
          </a:p>
        </p:txBody>
      </p:sp>
      <p:sp>
        <p:nvSpPr>
          <p:cNvPr id="5" name="Text Placeholder 4">
            <a:extLst>
              <a:ext uri="{FF2B5EF4-FFF2-40B4-BE49-F238E27FC236}">
                <a16:creationId xmlns:a16="http://schemas.microsoft.com/office/drawing/2014/main" id="{3EFB8BFA-DBDA-4F99-BF05-0C80243CA0BE}"/>
              </a:ext>
            </a:extLst>
          </p:cNvPr>
          <p:cNvSpPr>
            <a:spLocks noGrp="1"/>
          </p:cNvSpPr>
          <p:nvPr>
            <p:ph type="body" sz="quarter" idx="12"/>
          </p:nvPr>
        </p:nvSpPr>
        <p:spPr>
          <a:xfrm>
            <a:off x="340590" y="3729339"/>
            <a:ext cx="2938463" cy="385762"/>
          </a:xfrm>
        </p:spPr>
        <p:txBody>
          <a:bodyPr>
            <a:normAutofit fontScale="92500" lnSpcReduction="20000"/>
          </a:bodyPr>
          <a:lstStyle/>
          <a:p>
            <a:r>
              <a:rPr lang="en-US" dirty="0"/>
              <a:t>Eastern Shore of Maryland Only Filtered Responses</a:t>
            </a:r>
          </a:p>
        </p:txBody>
      </p:sp>
      <p:sp>
        <p:nvSpPr>
          <p:cNvPr id="6" name="Text Placeholder 4">
            <a:extLst>
              <a:ext uri="{FF2B5EF4-FFF2-40B4-BE49-F238E27FC236}">
                <a16:creationId xmlns:a16="http://schemas.microsoft.com/office/drawing/2014/main" id="{8E37CC69-86E6-4057-9D2F-3127DE849E28}"/>
              </a:ext>
            </a:extLst>
          </p:cNvPr>
          <p:cNvSpPr txBox="1">
            <a:spLocks/>
          </p:cNvSpPr>
          <p:nvPr/>
        </p:nvSpPr>
        <p:spPr>
          <a:xfrm>
            <a:off x="340589" y="4115101"/>
            <a:ext cx="5783764" cy="385762"/>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ct val="20000"/>
              </a:spcBef>
              <a:buFont typeface="Arial"/>
              <a:buNone/>
              <a:defRPr sz="1200" kern="1200" baseline="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Prepared by Dr. Nicole Hollywood, Professor University of Maryland Eastern Shore and President of PFLAG Salisbury</a:t>
            </a:r>
          </a:p>
        </p:txBody>
      </p:sp>
      <p:pic>
        <p:nvPicPr>
          <p:cNvPr id="8" name="Picture 7">
            <a:extLst>
              <a:ext uri="{FF2B5EF4-FFF2-40B4-BE49-F238E27FC236}">
                <a16:creationId xmlns:a16="http://schemas.microsoft.com/office/drawing/2014/main" id="{E9BB94C6-5BF7-4943-AACC-FC434A9BAE5B}"/>
              </a:ext>
            </a:extLst>
          </p:cNvPr>
          <p:cNvPicPr>
            <a:picLocks noChangeAspect="1"/>
          </p:cNvPicPr>
          <p:nvPr/>
        </p:nvPicPr>
        <p:blipFill>
          <a:blip r:embed="rId2"/>
          <a:stretch>
            <a:fillRect/>
          </a:stretch>
        </p:blipFill>
        <p:spPr>
          <a:xfrm>
            <a:off x="6025332" y="2794171"/>
            <a:ext cx="4036828" cy="3027621"/>
          </a:xfrm>
          <a:prstGeom prst="rect">
            <a:avLst/>
          </a:prstGeom>
        </p:spPr>
      </p:pic>
      <p:pic>
        <p:nvPicPr>
          <p:cNvPr id="10" name="Picture 9">
            <a:extLst>
              <a:ext uri="{FF2B5EF4-FFF2-40B4-BE49-F238E27FC236}">
                <a16:creationId xmlns:a16="http://schemas.microsoft.com/office/drawing/2014/main" id="{8ADA710A-9D71-4DB9-9708-68FB024F04F9}"/>
              </a:ext>
            </a:extLst>
          </p:cNvPr>
          <p:cNvPicPr>
            <a:picLocks noChangeAspect="1"/>
          </p:cNvPicPr>
          <p:nvPr/>
        </p:nvPicPr>
        <p:blipFill>
          <a:blip r:embed="rId3"/>
          <a:stretch>
            <a:fillRect/>
          </a:stretch>
        </p:blipFill>
        <p:spPr>
          <a:xfrm>
            <a:off x="272226" y="198547"/>
            <a:ext cx="2794171" cy="27941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Q6: Which race/ethnicity best describes you? (Please choose only one.)</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Q6: Which race/ethnicity best describes you? (Please choose only one.)</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nvGraphicFramePr>
        <p:xfrm>
          <a:off x="961534" y="1390848"/>
          <a:ext cx="6999999" cy="2906790"/>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American Indian or Alaskan Native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Asian / Pacific Islander</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Black or African American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8.51%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Hispanic</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White / Caucasian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79.79%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150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367998">
                <a:tc>
                  <a:txBody>
                    <a:bodyPr/>
                    <a:lstStyle/>
                    <a:p>
                      <a:pPr algn="l"/>
                      <a:r>
                        <a:rPr lang="en-US" sz="1200" b="0" dirty="0">
                          <a:solidFill>
                            <a:schemeClr val="bg1">
                              <a:lumMod val="50000"/>
                            </a:schemeClr>
                          </a:solidFill>
                        </a:rPr>
                        <a:t>Multiple ethnicity / Other (please specify)</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6.91%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Q7: Which of the following categories best describes your employment status?</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Q7: Which of the following categories best describes your employment status?</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nvGraphicFramePr>
        <p:xfrm>
          <a:off x="961534" y="1390848"/>
          <a:ext cx="6999999" cy="3274788"/>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Employed, working full-time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61.17%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115</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Employed, working part-time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Not employed, looking for work</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Not employed, NOT looking for work</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4.79%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Retired</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367998">
                <a:tc>
                  <a:txBody>
                    <a:bodyPr/>
                    <a:lstStyle/>
                    <a:p>
                      <a:pPr algn="l"/>
                      <a:r>
                        <a:rPr lang="en-US" sz="1200" b="0" dirty="0">
                          <a:solidFill>
                            <a:schemeClr val="bg1">
                              <a:lumMod val="50000"/>
                            </a:schemeClr>
                          </a:solidFill>
                        </a:rPr>
                        <a:t>Disabled, not able to work</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367998">
                <a:tc>
                  <a:txBody>
                    <a:bodyPr/>
                    <a:lstStyle/>
                    <a:p>
                      <a:pPr algn="l"/>
                      <a:r>
                        <a:rPr lang="en-US" sz="1200" b="0" dirty="0">
                          <a:solidFill>
                            <a:schemeClr val="bg1">
                              <a:lumMod val="50000"/>
                            </a:schemeClr>
                          </a:solidFill>
                        </a:rPr>
                        <a:t>Student</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9.57%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7"/>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Q8: What is the highest level of education you have completed?</a:t>
            </a:r>
            <a:endParaRPr dirty="0"/>
          </a:p>
        </p:txBody>
      </p:sp>
      <p:sp>
        <p:nvSpPr>
          <p:cNvPr id="3" name="Title"/>
          <p:cNvSpPr>
            <a:spLocks noGrp="1"/>
          </p:cNvSpPr>
          <p:nvPr>
            <p:ph type="body" sz="quarter" idx="14"/>
          </p:nvPr>
        </p:nvSpPr>
        <p:spPr/>
        <p:txBody>
          <a:bodyPr>
            <a:normAutofit lnSpcReduction="10000"/>
          </a:bodyPr>
          <a:lstStyle/>
          <a:p>
            <a:r>
              <a:rPr lang="en-GB" dirty="0"/>
              <a:t>Answered: 184   Skipped: 4</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Q8: What is the highest level of education you have completed?</a:t>
            </a:r>
            <a:endParaRPr dirty="0"/>
          </a:p>
        </p:txBody>
      </p:sp>
      <p:sp>
        <p:nvSpPr>
          <p:cNvPr id="3" name="Title"/>
          <p:cNvSpPr>
            <a:spLocks noGrp="1"/>
          </p:cNvSpPr>
          <p:nvPr>
            <p:ph type="body" sz="quarter" idx="14"/>
          </p:nvPr>
        </p:nvSpPr>
        <p:spPr/>
        <p:txBody>
          <a:bodyPr>
            <a:normAutofit lnSpcReduction="10000"/>
          </a:bodyPr>
          <a:lstStyle/>
          <a:p>
            <a:r>
              <a:rPr lang="en-GB" dirty="0"/>
              <a:t>Answered: 184   Skipped: 4</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4207825325"/>
              </p:ext>
            </p:extLst>
          </p:nvPr>
        </p:nvGraphicFramePr>
        <p:xfrm>
          <a:off x="961534" y="1061239"/>
          <a:ext cx="6999999" cy="3921582"/>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Did not graduate from high school</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GED</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0.54%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Graduated from high school</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10.33%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Some College or Trade School</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23.37%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Associates Degree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10.87%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367998">
                <a:tc>
                  <a:txBody>
                    <a:bodyPr/>
                    <a:lstStyle/>
                    <a:p>
                      <a:pPr algn="l"/>
                      <a:r>
                        <a:rPr lang="en-US" sz="1200" b="0" dirty="0">
                          <a:solidFill>
                            <a:schemeClr val="bg1">
                              <a:lumMod val="50000"/>
                            </a:schemeClr>
                          </a:solidFill>
                        </a:rPr>
                        <a:t>Bachelors Degree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26.63%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367998">
                <a:tc>
                  <a:txBody>
                    <a:bodyPr/>
                    <a:lstStyle/>
                    <a:p>
                      <a:pPr algn="l"/>
                      <a:r>
                        <a:rPr lang="en-US" sz="1200" b="0" dirty="0">
                          <a:solidFill>
                            <a:schemeClr val="bg1">
                              <a:lumMod val="50000"/>
                            </a:schemeClr>
                          </a:solidFill>
                        </a:rPr>
                        <a:t>Masters Degree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20.11%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7"/>
                  </a:ext>
                </a:extLst>
              </a:tr>
              <a:tr h="367998">
                <a:tc>
                  <a:txBody>
                    <a:bodyPr/>
                    <a:lstStyle/>
                    <a:p>
                      <a:pPr algn="l"/>
                      <a:r>
                        <a:rPr lang="en-US" sz="1200" b="0" dirty="0">
                          <a:solidFill>
                            <a:schemeClr val="bg1">
                              <a:lumMod val="50000"/>
                            </a:schemeClr>
                          </a:solidFill>
                        </a:rPr>
                        <a:t>Professional Graduate Degree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4.89%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8"/>
                  </a:ext>
                </a:extLst>
              </a:tr>
              <a:tr h="367998">
                <a:tc>
                  <a:txBody>
                    <a:bodyPr/>
                    <a:lstStyle/>
                    <a:p>
                      <a:pPr algn="l"/>
                      <a:r>
                        <a:rPr lang="en-US" sz="1200" b="0" dirty="0">
                          <a:solidFill>
                            <a:schemeClr val="bg1">
                              <a:lumMod val="50000"/>
                            </a:schemeClr>
                          </a:solidFill>
                        </a:rPr>
                        <a:t>Doctorate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3.26%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9"/>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184</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Q9: Do you rent or own the place where you live?</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Q9: Do you rent or own the place where you live?</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nvGraphicFramePr>
        <p:xfrm>
          <a:off x="961534" y="1390848"/>
          <a:ext cx="6999999" cy="1713594"/>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Own</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53.19%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Rent</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39.36%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Neither (please specify)</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7.45%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Q10: In what county do you live?</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3582138911"/>
              </p:ext>
            </p:extLst>
          </p:nvPr>
        </p:nvGraphicFramePr>
        <p:xfrm>
          <a:off x="1924493" y="867132"/>
          <a:ext cx="6030549" cy="4180684"/>
        </p:xfrm>
        <a:graphic>
          <a:graphicData uri="http://schemas.openxmlformats.org/drawingml/2006/table">
            <a:tbl>
              <a:tblPr>
                <a:tableStyleId>{D7AC3CCA-C797-4891-BE02-D94E43425B78}</a:tableStyleId>
              </a:tblPr>
              <a:tblGrid>
                <a:gridCol w="2010183">
                  <a:extLst>
                    <a:ext uri="{9D8B030D-6E8A-4147-A177-3AD203B41FA5}">
                      <a16:colId xmlns:a16="http://schemas.microsoft.com/office/drawing/2014/main" val="20000"/>
                    </a:ext>
                  </a:extLst>
                </a:gridCol>
                <a:gridCol w="2010183">
                  <a:extLst>
                    <a:ext uri="{9D8B030D-6E8A-4147-A177-3AD203B41FA5}">
                      <a16:colId xmlns:a16="http://schemas.microsoft.com/office/drawing/2014/main" val="20001"/>
                    </a:ext>
                  </a:extLst>
                </a:gridCol>
                <a:gridCol w="2010183">
                  <a:extLst>
                    <a:ext uri="{9D8B030D-6E8A-4147-A177-3AD203B41FA5}">
                      <a16:colId xmlns:a16="http://schemas.microsoft.com/office/drawing/2014/main" val="20002"/>
                    </a:ext>
                  </a:extLst>
                </a:gridCol>
              </a:tblGrid>
              <a:tr h="268891">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24644">
                <a:tc>
                  <a:txBody>
                    <a:bodyPr/>
                    <a:lstStyle/>
                    <a:p>
                      <a:pPr algn="l"/>
                      <a:r>
                        <a:rPr lang="en-US" sz="1200" b="0" dirty="0">
                          <a:solidFill>
                            <a:schemeClr val="bg1">
                              <a:lumMod val="50000"/>
                            </a:schemeClr>
                          </a:solidFill>
                        </a:rPr>
                        <a:t>Wicomico</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70.21%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132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24644">
                <a:tc>
                  <a:txBody>
                    <a:bodyPr/>
                    <a:lstStyle/>
                    <a:p>
                      <a:pPr algn="l"/>
                      <a:r>
                        <a:rPr lang="en-US" sz="1200" b="0" dirty="0">
                          <a:solidFill>
                            <a:schemeClr val="bg1">
                              <a:lumMod val="50000"/>
                            </a:schemeClr>
                          </a:solidFill>
                        </a:rPr>
                        <a:t>Somerset</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8.51%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24644">
                <a:tc>
                  <a:txBody>
                    <a:bodyPr/>
                    <a:lstStyle/>
                    <a:p>
                      <a:pPr algn="l"/>
                      <a:r>
                        <a:rPr lang="en-US" sz="1200" b="0" dirty="0">
                          <a:solidFill>
                            <a:schemeClr val="bg1">
                              <a:lumMod val="50000"/>
                            </a:schemeClr>
                          </a:solidFill>
                        </a:rPr>
                        <a:t>Worcester</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24644">
                <a:tc>
                  <a:txBody>
                    <a:bodyPr/>
                    <a:lstStyle/>
                    <a:p>
                      <a:pPr algn="l"/>
                      <a:r>
                        <a:rPr lang="en-US" sz="1200" b="0" dirty="0">
                          <a:solidFill>
                            <a:schemeClr val="bg1">
                              <a:lumMod val="50000"/>
                            </a:schemeClr>
                          </a:solidFill>
                        </a:rPr>
                        <a:t>Talbot</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24644">
                <a:tc>
                  <a:txBody>
                    <a:bodyPr/>
                    <a:lstStyle/>
                    <a:p>
                      <a:pPr algn="l"/>
                      <a:r>
                        <a:rPr lang="en-US" sz="1200" b="0" dirty="0">
                          <a:solidFill>
                            <a:schemeClr val="bg1">
                              <a:lumMod val="50000"/>
                            </a:schemeClr>
                          </a:solidFill>
                        </a:rPr>
                        <a:t>Caroline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1.60%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324644">
                <a:tc>
                  <a:txBody>
                    <a:bodyPr/>
                    <a:lstStyle/>
                    <a:p>
                      <a:pPr algn="l"/>
                      <a:r>
                        <a:rPr lang="en-US" sz="1200" b="0" dirty="0">
                          <a:solidFill>
                            <a:schemeClr val="bg1">
                              <a:lumMod val="50000"/>
                            </a:schemeClr>
                          </a:solidFill>
                        </a:rPr>
                        <a:t>Queen Anne"s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324644">
                <a:tc>
                  <a:txBody>
                    <a:bodyPr/>
                    <a:lstStyle/>
                    <a:p>
                      <a:pPr algn="l"/>
                      <a:r>
                        <a:rPr lang="en-US" sz="1200" b="0" dirty="0">
                          <a:solidFill>
                            <a:schemeClr val="bg1">
                              <a:lumMod val="50000"/>
                            </a:schemeClr>
                          </a:solidFill>
                        </a:rPr>
                        <a:t>Kent County MD</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1.06%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7"/>
                  </a:ext>
                </a:extLst>
              </a:tr>
              <a:tr h="324644">
                <a:tc>
                  <a:txBody>
                    <a:bodyPr/>
                    <a:lstStyle/>
                    <a:p>
                      <a:pPr algn="l"/>
                      <a:r>
                        <a:rPr lang="en-US" sz="1200" b="0" dirty="0">
                          <a:solidFill>
                            <a:schemeClr val="bg1">
                              <a:lumMod val="50000"/>
                            </a:schemeClr>
                          </a:solidFill>
                        </a:rPr>
                        <a:t>Sussex County DE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0.53%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8"/>
                  </a:ext>
                </a:extLst>
              </a:tr>
              <a:tr h="324644">
                <a:tc>
                  <a:txBody>
                    <a:bodyPr/>
                    <a:lstStyle/>
                    <a:p>
                      <a:pPr algn="l"/>
                      <a:r>
                        <a:rPr lang="en-US" sz="1200" b="0" dirty="0">
                          <a:solidFill>
                            <a:schemeClr val="bg1">
                              <a:lumMod val="50000"/>
                            </a:schemeClr>
                          </a:solidFill>
                        </a:rPr>
                        <a:t>Kent</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9"/>
                  </a:ext>
                </a:extLst>
              </a:tr>
              <a:tr h="324644">
                <a:tc>
                  <a:txBody>
                    <a:bodyPr/>
                    <a:lstStyle/>
                    <a:p>
                      <a:pPr algn="l"/>
                      <a:r>
                        <a:rPr lang="en-US" sz="1200" b="0" dirty="0">
                          <a:solidFill>
                            <a:schemeClr val="bg1">
                              <a:lumMod val="50000"/>
                            </a:schemeClr>
                          </a:solidFill>
                        </a:rPr>
                        <a:t>Dorcester</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3.72%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0"/>
                  </a:ext>
                </a:extLst>
              </a:tr>
              <a:tr h="324644">
                <a:tc>
                  <a:txBody>
                    <a:bodyPr/>
                    <a:lstStyle/>
                    <a:p>
                      <a:pPr algn="l"/>
                      <a:r>
                        <a:rPr lang="en-US" sz="1200" b="0" dirty="0">
                          <a:solidFill>
                            <a:schemeClr val="bg1">
                              <a:lumMod val="50000"/>
                            </a:schemeClr>
                          </a:solidFill>
                        </a:rPr>
                        <a:t>Other (please specify)</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1"/>
                  </a:ext>
                </a:extLst>
              </a:tr>
              <a:tr h="268891">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191</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Q11: Are there any children currently living in your home?</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 What is your age?</a:t>
            </a:r>
            <a:endParaRPr dirty="0"/>
          </a:p>
        </p:txBody>
      </p:sp>
      <p:sp>
        <p:nvSpPr>
          <p:cNvPr id="3" name="Title"/>
          <p:cNvSpPr>
            <a:spLocks noGrp="1"/>
          </p:cNvSpPr>
          <p:nvPr>
            <p:ph type="body" sz="quarter" idx="14"/>
          </p:nvPr>
        </p:nvSpPr>
        <p:spPr/>
        <p:txBody>
          <a:bodyPr>
            <a:normAutofit lnSpcReduction="10000"/>
          </a:bodyPr>
          <a:lstStyle/>
          <a:p>
            <a:r>
              <a:rPr lang="en-GB" dirty="0"/>
              <a:t>Answered: 187   Skipped: 1</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Q11: Are there any children currently living in your home?</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nvGraphicFramePr>
        <p:xfrm>
          <a:off x="961534" y="1390848"/>
          <a:ext cx="6999999" cy="1345596"/>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33.51%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66.49%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Q12: How inclusive would you rank the community where you reside for LGBTQIA+ people</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Autofit/>
          </a:bodyPr>
          <a:lstStyle/>
          <a:p>
            <a:r>
              <a:rPr lang="en-GB" sz="1200" dirty="0"/>
              <a:t>Q13: Please, express your level of satisfaction with each of the following from extremely satisfied to extremely unsatisfied. If a question does not apply to you, select NA for not applicable.</a:t>
            </a:r>
            <a:endParaRPr sz="1200"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460510617"/>
              </p:ext>
            </p:extLst>
          </p:nvPr>
        </p:nvGraphicFramePr>
        <p:xfrm>
          <a:off x="972167" y="1176132"/>
          <a:ext cx="6999993" cy="3522678"/>
        </p:xfrm>
        <a:graphic>
          <a:graphicData uri="http://schemas.openxmlformats.org/drawingml/2006/table">
            <a:tbl>
              <a:tblPr>
                <a:tableStyleId>{D7AC3CCA-C797-4891-BE02-D94E43425B78}</a:tableStyleId>
              </a:tblPr>
              <a:tblGrid>
                <a:gridCol w="777777">
                  <a:extLst>
                    <a:ext uri="{9D8B030D-6E8A-4147-A177-3AD203B41FA5}">
                      <a16:colId xmlns:a16="http://schemas.microsoft.com/office/drawing/2014/main" val="20000"/>
                    </a:ext>
                  </a:extLst>
                </a:gridCol>
                <a:gridCol w="777777">
                  <a:extLst>
                    <a:ext uri="{9D8B030D-6E8A-4147-A177-3AD203B41FA5}">
                      <a16:colId xmlns:a16="http://schemas.microsoft.com/office/drawing/2014/main" val="20001"/>
                    </a:ext>
                  </a:extLst>
                </a:gridCol>
                <a:gridCol w="777777">
                  <a:extLst>
                    <a:ext uri="{9D8B030D-6E8A-4147-A177-3AD203B41FA5}">
                      <a16:colId xmlns:a16="http://schemas.microsoft.com/office/drawing/2014/main" val="20002"/>
                    </a:ext>
                  </a:extLst>
                </a:gridCol>
                <a:gridCol w="777777">
                  <a:extLst>
                    <a:ext uri="{9D8B030D-6E8A-4147-A177-3AD203B41FA5}">
                      <a16:colId xmlns:a16="http://schemas.microsoft.com/office/drawing/2014/main" val="20003"/>
                    </a:ext>
                  </a:extLst>
                </a:gridCol>
                <a:gridCol w="777777">
                  <a:extLst>
                    <a:ext uri="{9D8B030D-6E8A-4147-A177-3AD203B41FA5}">
                      <a16:colId xmlns:a16="http://schemas.microsoft.com/office/drawing/2014/main" val="20004"/>
                    </a:ext>
                  </a:extLst>
                </a:gridCol>
                <a:gridCol w="777777">
                  <a:extLst>
                    <a:ext uri="{9D8B030D-6E8A-4147-A177-3AD203B41FA5}">
                      <a16:colId xmlns:a16="http://schemas.microsoft.com/office/drawing/2014/main" val="20005"/>
                    </a:ext>
                  </a:extLst>
                </a:gridCol>
                <a:gridCol w="777777">
                  <a:extLst>
                    <a:ext uri="{9D8B030D-6E8A-4147-A177-3AD203B41FA5}">
                      <a16:colId xmlns:a16="http://schemas.microsoft.com/office/drawing/2014/main" val="20006"/>
                    </a:ext>
                  </a:extLst>
                </a:gridCol>
                <a:gridCol w="777777">
                  <a:extLst>
                    <a:ext uri="{9D8B030D-6E8A-4147-A177-3AD203B41FA5}">
                      <a16:colId xmlns:a16="http://schemas.microsoft.com/office/drawing/2014/main" val="20007"/>
                    </a:ext>
                  </a:extLst>
                </a:gridCol>
                <a:gridCol w="777777">
                  <a:extLst>
                    <a:ext uri="{9D8B030D-6E8A-4147-A177-3AD203B41FA5}">
                      <a16:colId xmlns:a16="http://schemas.microsoft.com/office/drawing/2014/main" val="20008"/>
                    </a:ext>
                  </a:extLst>
                </a:gridCol>
              </a:tblGrid>
              <a:tr h="281820">
                <a:tc>
                  <a:txBody>
                    <a:bodyPr/>
                    <a:lstStyle/>
                    <a:p>
                      <a:pPr algn="l"/>
                      <a:endParaRPr lang="en-US" sz="8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800" b="0" dirty="0">
                          <a:solidFill>
                            <a:schemeClr val="bg1">
                              <a:lumMod val="50000"/>
                            </a:schemeClr>
                          </a:solidFill>
                        </a:rPr>
                        <a:t>EXTREMELY DISSATISFIED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800" b="0" dirty="0">
                          <a:solidFill>
                            <a:schemeClr val="bg1">
                              <a:lumMod val="50000"/>
                            </a:schemeClr>
                          </a:solidFill>
                        </a:rPr>
                        <a:t>DISSATISFIED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800" b="0" dirty="0">
                          <a:solidFill>
                            <a:schemeClr val="bg1">
                              <a:lumMod val="50000"/>
                            </a:schemeClr>
                          </a:solidFill>
                        </a:rPr>
                        <a:t>NEITHER SATISFIED OR DISSATISFIED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800" b="0" dirty="0">
                          <a:solidFill>
                            <a:schemeClr val="bg1">
                              <a:lumMod val="50000"/>
                            </a:schemeClr>
                          </a:solidFill>
                        </a:rPr>
                        <a:t>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800" b="0" dirty="0">
                          <a:solidFill>
                            <a:schemeClr val="bg1">
                              <a:lumMod val="50000"/>
                            </a:schemeClr>
                          </a:solidFill>
                        </a:rPr>
                        <a:t>EXTREMELY 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800" b="0" dirty="0">
                          <a:solidFill>
                            <a:schemeClr val="bg1">
                              <a:lumMod val="50000"/>
                            </a:schemeClr>
                          </a:solidFill>
                        </a:rPr>
                        <a:t>N/A</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8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8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700" b="0" dirty="0">
                          <a:solidFill>
                            <a:schemeClr val="bg1">
                              <a:lumMod val="50000"/>
                            </a:schemeClr>
                          </a:solidFill>
                        </a:rPr>
                        <a:t>Experiences with local government</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6.38%
12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21.81%
41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31.91%
60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25.00%
47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3.72%
7</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11.17%
21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188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2.98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700" b="0" dirty="0">
                          <a:solidFill>
                            <a:schemeClr val="bg1">
                              <a:lumMod val="50000"/>
                            </a:schemeClr>
                          </a:solidFill>
                        </a:rPr>
                        <a:t>Access to public services (examples- mail, libraries, social services, parks, transportation)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3.72%
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19.68%
37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16.49%
31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46.81%
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11.17%
21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2.13%
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3.43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700" b="0" dirty="0">
                          <a:solidFill>
                            <a:schemeClr val="bg1">
                              <a:lumMod val="50000"/>
                            </a:schemeClr>
                          </a:solidFill>
                        </a:rPr>
                        <a:t>Community resources for LGBTQIA+ individuals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11.70%
22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27.66%
52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34.57%
65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20.74%
39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2.13%
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3.19%
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2.73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700" b="0" dirty="0">
                          <a:solidFill>
                            <a:schemeClr val="bg1">
                              <a:lumMod val="50000"/>
                            </a:schemeClr>
                          </a:solidFill>
                        </a:rPr>
                        <a:t>Safety for LGBTQIA+ people in your community</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8.51%
16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27.13%
51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38.83%
73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22.87%
43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1.60%
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1.06%
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2.82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367998">
                <a:tc>
                  <a:txBody>
                    <a:bodyPr/>
                    <a:lstStyle/>
                    <a:p>
                      <a:pPr algn="l"/>
                      <a:r>
                        <a:rPr lang="en-US" sz="700" b="0" dirty="0">
                          <a:solidFill>
                            <a:schemeClr val="bg1">
                              <a:lumMod val="50000"/>
                            </a:schemeClr>
                          </a:solidFill>
                        </a:rPr>
                        <a:t>Support for LGBTQIA+ families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8.51%
16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27.66%
52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30.32%
57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22.34%
42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2.66%
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8.51%
16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2.81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7"/>
                  </a:ext>
                </a:extLst>
              </a:tr>
              <a:tr h="367998">
                <a:tc>
                  <a:txBody>
                    <a:bodyPr/>
                    <a:lstStyle/>
                    <a:p>
                      <a:pPr algn="l"/>
                      <a:r>
                        <a:rPr lang="en-US" sz="700" b="0" dirty="0">
                          <a:solidFill>
                            <a:schemeClr val="bg1">
                              <a:lumMod val="50000"/>
                            </a:schemeClr>
                          </a:solidFill>
                        </a:rPr>
                        <a:t>Interaction with police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10.64%
20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19.68%
37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34.04%
64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13.83%
26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2.66%
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19.15%
36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700" b="0" dirty="0">
                          <a:solidFill>
                            <a:schemeClr val="bg1">
                              <a:lumMod val="50000"/>
                            </a:schemeClr>
                          </a:solidFill>
                        </a:rPr>
                        <a:t>2.73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Autofit/>
          </a:bodyPr>
          <a:lstStyle/>
          <a:p>
            <a:r>
              <a:rPr lang="en-GB" sz="1200" dirty="0"/>
              <a:t>Q13: Please, express your level of satisfaction with each of the following from extremely satisfied to extremely unsatisfied. If a question does not apply to you, select NA for not applicable.</a:t>
            </a:r>
            <a:endParaRPr sz="1200"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439286567"/>
              </p:ext>
            </p:extLst>
          </p:nvPr>
        </p:nvGraphicFramePr>
        <p:xfrm>
          <a:off x="887106" y="1176132"/>
          <a:ext cx="6999996" cy="3718320"/>
        </p:xfrm>
        <a:graphic>
          <a:graphicData uri="http://schemas.openxmlformats.org/drawingml/2006/table">
            <a:tbl>
              <a:tblPr>
                <a:tableStyleId>{D7AC3CCA-C797-4891-BE02-D94E43425B78}</a:tableStyleId>
              </a:tblPr>
              <a:tblGrid>
                <a:gridCol w="1166666">
                  <a:extLst>
                    <a:ext uri="{9D8B030D-6E8A-4147-A177-3AD203B41FA5}">
                      <a16:colId xmlns:a16="http://schemas.microsoft.com/office/drawing/2014/main" val="20000"/>
                    </a:ext>
                  </a:extLst>
                </a:gridCol>
                <a:gridCol w="1166666">
                  <a:extLst>
                    <a:ext uri="{9D8B030D-6E8A-4147-A177-3AD203B41FA5}">
                      <a16:colId xmlns:a16="http://schemas.microsoft.com/office/drawing/2014/main" val="20001"/>
                    </a:ext>
                  </a:extLst>
                </a:gridCol>
                <a:gridCol w="1166666">
                  <a:extLst>
                    <a:ext uri="{9D8B030D-6E8A-4147-A177-3AD203B41FA5}">
                      <a16:colId xmlns:a16="http://schemas.microsoft.com/office/drawing/2014/main" val="20002"/>
                    </a:ext>
                  </a:extLst>
                </a:gridCol>
                <a:gridCol w="1166666">
                  <a:extLst>
                    <a:ext uri="{9D8B030D-6E8A-4147-A177-3AD203B41FA5}">
                      <a16:colId xmlns:a16="http://schemas.microsoft.com/office/drawing/2014/main" val="20003"/>
                    </a:ext>
                  </a:extLst>
                </a:gridCol>
                <a:gridCol w="1166666">
                  <a:extLst>
                    <a:ext uri="{9D8B030D-6E8A-4147-A177-3AD203B41FA5}">
                      <a16:colId xmlns:a16="http://schemas.microsoft.com/office/drawing/2014/main" val="20004"/>
                    </a:ext>
                  </a:extLst>
                </a:gridCol>
                <a:gridCol w="1166666">
                  <a:extLst>
                    <a:ext uri="{9D8B030D-6E8A-4147-A177-3AD203B41FA5}">
                      <a16:colId xmlns:a16="http://schemas.microsoft.com/office/drawing/2014/main" val="20005"/>
                    </a:ext>
                  </a:extLst>
                </a:gridCol>
              </a:tblGrid>
              <a:tr h="281820">
                <a:tc>
                  <a:txBody>
                    <a:bodyPr/>
                    <a:lstStyle/>
                    <a:p>
                      <a:pPr algn="l"/>
                      <a:r>
                        <a:rPr lang="en-US" sz="1000" b="0" dirty="0">
                          <a:solidFill>
                            <a:schemeClr val="bg1">
                              <a:lumMod val="50000"/>
                            </a:schemeClr>
                          </a:solidFill>
                        </a:rPr>
                        <a:t>BASIC STATISTICS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281820">
                <a:tc>
                  <a:txBody>
                    <a:bodyPr/>
                    <a:lstStyle/>
                    <a:p>
                      <a:pPr algn="l"/>
                      <a:endParaRPr lang="en-US" sz="900" dirty="0"/>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Min</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Max</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Median</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Mean</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Standard Deviation</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281820">
                <a:tc>
                  <a:txBody>
                    <a:bodyPr/>
                    <a:lstStyle/>
                    <a:p>
                      <a:pPr algn="l"/>
                      <a:r>
                        <a:rPr lang="en-US" sz="900" b="0" dirty="0">
                          <a:solidFill>
                            <a:schemeClr val="bg1">
                              <a:lumMod val="50000"/>
                            </a:schemeClr>
                          </a:solidFill>
                        </a:rPr>
                        <a:t>Experiences with local government</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3.00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2.98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0.99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900" b="0" dirty="0">
                          <a:solidFill>
                            <a:schemeClr val="bg1">
                              <a:lumMod val="50000"/>
                            </a:schemeClr>
                          </a:solidFill>
                        </a:rPr>
                        <a:t>Access to public services (examples- mail, libraries, social services, parks, transportation)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4.00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3.43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281820">
                <a:tc>
                  <a:txBody>
                    <a:bodyPr/>
                    <a:lstStyle/>
                    <a:p>
                      <a:pPr algn="l"/>
                      <a:r>
                        <a:rPr lang="en-US" sz="900" b="0" dirty="0">
                          <a:solidFill>
                            <a:schemeClr val="bg1">
                              <a:lumMod val="50000"/>
                            </a:schemeClr>
                          </a:solidFill>
                        </a:rPr>
                        <a:t>Community resources for LGBTQIA+ individuals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3.00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2.73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281820">
                <a:tc>
                  <a:txBody>
                    <a:bodyPr/>
                    <a:lstStyle/>
                    <a:p>
                      <a:pPr algn="l"/>
                      <a:r>
                        <a:rPr lang="en-US" sz="900" b="0" dirty="0">
                          <a:solidFill>
                            <a:schemeClr val="bg1">
                              <a:lumMod val="50000"/>
                            </a:schemeClr>
                          </a:solidFill>
                        </a:rPr>
                        <a:t>Safety for LGBTQIA+ people in your community</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3.00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2.82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0.94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281820">
                <a:tc>
                  <a:txBody>
                    <a:bodyPr/>
                    <a:lstStyle/>
                    <a:p>
                      <a:pPr algn="l"/>
                      <a:r>
                        <a:rPr lang="en-US" sz="900" b="0" dirty="0">
                          <a:solidFill>
                            <a:schemeClr val="bg1">
                              <a:lumMod val="50000"/>
                            </a:schemeClr>
                          </a:solidFill>
                        </a:rPr>
                        <a:t>Support for LGBTQIA+ families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3.00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2.81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8"/>
                  </a:ext>
                </a:extLst>
              </a:tr>
              <a:tr h="281820">
                <a:tc>
                  <a:txBody>
                    <a:bodyPr/>
                    <a:lstStyle/>
                    <a:p>
                      <a:pPr algn="l"/>
                      <a:r>
                        <a:rPr lang="en-US" sz="900" b="0" dirty="0">
                          <a:solidFill>
                            <a:schemeClr val="bg1">
                              <a:lumMod val="50000"/>
                            </a:schemeClr>
                          </a:solidFill>
                        </a:rPr>
                        <a:t>Interaction with police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3.00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2.73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23322" y="-16722"/>
            <a:ext cx="8229600" cy="548713"/>
          </a:xfrm>
        </p:spPr>
        <p:txBody>
          <a:bodyPr>
            <a:noAutofit/>
          </a:bodyPr>
          <a:lstStyle/>
          <a:p>
            <a:r>
              <a:rPr lang="en-GB" sz="1200" dirty="0"/>
              <a:t>Q14: Please, express your level of agreement to each of the following statements from strongly agree to strongly disagree. If a statement does not apply to you, select not applicable.</a:t>
            </a:r>
            <a:endParaRPr sz="1200"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1556525388"/>
              </p:ext>
            </p:extLst>
          </p:nvPr>
        </p:nvGraphicFramePr>
        <p:xfrm>
          <a:off x="2030819" y="531991"/>
          <a:ext cx="6845544" cy="4611509"/>
        </p:xfrm>
        <a:graphic>
          <a:graphicData uri="http://schemas.openxmlformats.org/drawingml/2006/table">
            <a:tbl>
              <a:tblPr>
                <a:tableStyleId>{D7AC3CCA-C797-4891-BE02-D94E43425B78}</a:tableStyleId>
              </a:tblPr>
              <a:tblGrid>
                <a:gridCol w="760616">
                  <a:extLst>
                    <a:ext uri="{9D8B030D-6E8A-4147-A177-3AD203B41FA5}">
                      <a16:colId xmlns:a16="http://schemas.microsoft.com/office/drawing/2014/main" val="20000"/>
                    </a:ext>
                  </a:extLst>
                </a:gridCol>
                <a:gridCol w="760616">
                  <a:extLst>
                    <a:ext uri="{9D8B030D-6E8A-4147-A177-3AD203B41FA5}">
                      <a16:colId xmlns:a16="http://schemas.microsoft.com/office/drawing/2014/main" val="20001"/>
                    </a:ext>
                  </a:extLst>
                </a:gridCol>
                <a:gridCol w="760616">
                  <a:extLst>
                    <a:ext uri="{9D8B030D-6E8A-4147-A177-3AD203B41FA5}">
                      <a16:colId xmlns:a16="http://schemas.microsoft.com/office/drawing/2014/main" val="20002"/>
                    </a:ext>
                  </a:extLst>
                </a:gridCol>
                <a:gridCol w="760616">
                  <a:extLst>
                    <a:ext uri="{9D8B030D-6E8A-4147-A177-3AD203B41FA5}">
                      <a16:colId xmlns:a16="http://schemas.microsoft.com/office/drawing/2014/main" val="20003"/>
                    </a:ext>
                  </a:extLst>
                </a:gridCol>
                <a:gridCol w="760616">
                  <a:extLst>
                    <a:ext uri="{9D8B030D-6E8A-4147-A177-3AD203B41FA5}">
                      <a16:colId xmlns:a16="http://schemas.microsoft.com/office/drawing/2014/main" val="20004"/>
                    </a:ext>
                  </a:extLst>
                </a:gridCol>
                <a:gridCol w="760616">
                  <a:extLst>
                    <a:ext uri="{9D8B030D-6E8A-4147-A177-3AD203B41FA5}">
                      <a16:colId xmlns:a16="http://schemas.microsoft.com/office/drawing/2014/main" val="20005"/>
                    </a:ext>
                  </a:extLst>
                </a:gridCol>
                <a:gridCol w="760616">
                  <a:extLst>
                    <a:ext uri="{9D8B030D-6E8A-4147-A177-3AD203B41FA5}">
                      <a16:colId xmlns:a16="http://schemas.microsoft.com/office/drawing/2014/main" val="20006"/>
                    </a:ext>
                  </a:extLst>
                </a:gridCol>
                <a:gridCol w="760616">
                  <a:extLst>
                    <a:ext uri="{9D8B030D-6E8A-4147-A177-3AD203B41FA5}">
                      <a16:colId xmlns:a16="http://schemas.microsoft.com/office/drawing/2014/main" val="20007"/>
                    </a:ext>
                  </a:extLst>
                </a:gridCol>
                <a:gridCol w="760616">
                  <a:extLst>
                    <a:ext uri="{9D8B030D-6E8A-4147-A177-3AD203B41FA5}">
                      <a16:colId xmlns:a16="http://schemas.microsoft.com/office/drawing/2014/main" val="20008"/>
                    </a:ext>
                  </a:extLst>
                </a:gridCol>
              </a:tblGrid>
              <a:tr h="389278">
                <a:tc>
                  <a:txBody>
                    <a:bodyPr/>
                    <a:lstStyle/>
                    <a:p>
                      <a:pPr algn="l"/>
                      <a:endParaRPr lang="en-US" sz="9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STRONGLY 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DISAGREE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NEUTRAL/UNDECIDED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STRONGLY AGREE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N/A OR UNKNOWN</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727151">
                <a:tc>
                  <a:txBody>
                    <a:bodyPr/>
                    <a:lstStyle/>
                    <a:p>
                      <a:pPr algn="l"/>
                      <a:r>
                        <a:rPr lang="en-US" sz="800" b="0" dirty="0">
                          <a:solidFill>
                            <a:schemeClr val="bg1">
                              <a:lumMod val="50000"/>
                            </a:schemeClr>
                          </a:solidFill>
                        </a:rPr>
                        <a:t>There are adequate supports for LGBTQIA+ people</a:t>
                      </a:r>
                    </a:p>
                  </a:txBody>
                  <a:tcPr>
                    <a:lnL w="0" cmpd="sng">
                      <a:noFill/>
                    </a:lnL>
                    <a:lnR w="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11.70%
22</a:t>
                      </a:r>
                    </a:p>
                  </a:txBody>
                  <a:tcPr>
                    <a:lnL w="0" cmpd="sng">
                      <a:noFill/>
                    </a:lnL>
                    <a:lnR w="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35.64%
67</a:t>
                      </a:r>
                    </a:p>
                  </a:txBody>
                  <a:tcPr>
                    <a:lnL w="0" cmpd="sng">
                      <a:noFill/>
                    </a:lnL>
                    <a:lnR w="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28.72%
54</a:t>
                      </a:r>
                    </a:p>
                  </a:txBody>
                  <a:tcPr>
                    <a:lnL w="0" cmpd="sng">
                      <a:noFill/>
                    </a:lnL>
                    <a:lnR w="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18.09%
34</a:t>
                      </a:r>
                    </a:p>
                  </a:txBody>
                  <a:tcPr>
                    <a:lnL w="0" cmpd="sng">
                      <a:noFill/>
                    </a:lnL>
                    <a:lnR w="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1.60%
3</a:t>
                      </a:r>
                    </a:p>
                  </a:txBody>
                  <a:tcPr>
                    <a:lnL w="0" cmpd="sng">
                      <a:noFill/>
                    </a:lnL>
                    <a:lnR w="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4.26%
8</a:t>
                      </a:r>
                    </a:p>
                  </a:txBody>
                  <a:tcPr>
                    <a:lnL w="0" cmpd="sng">
                      <a:noFill/>
                    </a:lnL>
                    <a:lnR w="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188</a:t>
                      </a:r>
                    </a:p>
                  </a:txBody>
                  <a:tcPr>
                    <a:lnL w="0" cmpd="sng">
                      <a:noFill/>
                    </a:lnL>
                    <a:lnR w="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2.61</a:t>
                      </a:r>
                    </a:p>
                  </a:txBody>
                  <a:tcPr>
                    <a:lnL w="0" cmpd="sng">
                      <a:noFill/>
                    </a:lnL>
                    <a:lnR w="0" cmpd="sng">
                      <a:noFill/>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797441">
                <a:tc>
                  <a:txBody>
                    <a:bodyPr/>
                    <a:lstStyle/>
                    <a:p>
                      <a:pPr algn="l"/>
                      <a:r>
                        <a:rPr lang="en-US" sz="800" b="0" dirty="0">
                          <a:solidFill>
                            <a:schemeClr val="bg1">
                              <a:lumMod val="50000"/>
                            </a:schemeClr>
                          </a:solidFill>
                        </a:rPr>
                        <a:t>There are adequate supports for parents of LGBTQIA+ </a:t>
                      </a:r>
                    </a:p>
                    <a:p>
                      <a:pPr algn="l"/>
                      <a:r>
                        <a:rPr lang="en-US" sz="800" b="0" dirty="0">
                          <a:solidFill>
                            <a:schemeClr val="bg1">
                              <a:lumMod val="50000"/>
                            </a:schemeClr>
                          </a:solidFill>
                        </a:rPr>
                        <a:t>kids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13.90%
26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29.41%
55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21.39%
40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16.58%
31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2.14%
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16.58%
31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2.56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676230">
                <a:tc>
                  <a:txBody>
                    <a:bodyPr/>
                    <a:lstStyle/>
                    <a:p>
                      <a:pPr algn="l"/>
                      <a:r>
                        <a:rPr lang="en-US" sz="800" b="0" dirty="0">
                          <a:solidFill>
                            <a:schemeClr val="bg1">
                              <a:lumMod val="50000"/>
                            </a:schemeClr>
                          </a:solidFill>
                        </a:rPr>
                        <a:t>There are adequate supports for LGBTQIA+ elders </a:t>
                      </a:r>
                      <a:r>
                        <a:rPr lang="en-US" sz="800" b="0" dirty="0" err="1">
                          <a:solidFill>
                            <a:schemeClr val="bg1">
                              <a:lumMod val="50000"/>
                            </a:schemeClr>
                          </a:solidFill>
                        </a:rPr>
                        <a:t>i</a:t>
                      </a:r>
                      <a:endParaRPr lang="en-US" sz="800" b="0" dirty="0">
                        <a:solidFill>
                          <a:schemeClr val="bg1">
                            <a:lumMod val="50000"/>
                          </a:schemeClr>
                        </a:solidFill>
                      </a:endParaRP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17.55%
33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33.51%
63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22.87%
43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4.79%
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2.13%
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19.15%
36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2.26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587742">
                <a:tc>
                  <a:txBody>
                    <a:bodyPr/>
                    <a:lstStyle/>
                    <a:p>
                      <a:pPr algn="l"/>
                      <a:r>
                        <a:rPr lang="en-US" sz="800" b="0" dirty="0">
                          <a:solidFill>
                            <a:schemeClr val="bg1">
                              <a:lumMod val="50000"/>
                            </a:schemeClr>
                          </a:solidFill>
                        </a:rPr>
                        <a:t>There are adequate supports for trans people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28.34%
53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33.16%
62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21.93%
41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4.28%
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2.14%
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10.16%
19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570021">
                <a:tc>
                  <a:txBody>
                    <a:bodyPr/>
                    <a:lstStyle/>
                    <a:p>
                      <a:pPr algn="l"/>
                      <a:r>
                        <a:rPr lang="en-US" sz="800" b="0" dirty="0">
                          <a:solidFill>
                            <a:schemeClr val="bg1">
                              <a:lumMod val="50000"/>
                            </a:schemeClr>
                          </a:solidFill>
                        </a:rPr>
                        <a:t>There are adequate supports for trans youth</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29.26%
55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34.57%
65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15.96%
30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5.32%
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1.60%
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13.30%
25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2.02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804218">
                <a:tc>
                  <a:txBody>
                    <a:bodyPr/>
                    <a:lstStyle/>
                    <a:p>
                      <a:pPr algn="l"/>
                      <a:r>
                        <a:rPr lang="en-US" sz="800" b="0" dirty="0">
                          <a:solidFill>
                            <a:schemeClr val="bg1">
                              <a:lumMod val="50000"/>
                            </a:schemeClr>
                          </a:solidFill>
                        </a:rPr>
                        <a:t>There is adequate medical care for trans adults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31.02%
58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26.74%
50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17.11%
32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4.81%
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2.14%
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18.18%
34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2.03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Autofit/>
          </a:bodyPr>
          <a:lstStyle/>
          <a:p>
            <a:r>
              <a:rPr lang="en-GB" sz="1200" dirty="0"/>
              <a:t>Q14: Please, express your level of agreement to each of the following statements from strongly agree to strongly disagree. If a statement does not apply to you, select not applicable.</a:t>
            </a:r>
            <a:endParaRPr sz="1200"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101856481"/>
              </p:ext>
            </p:extLst>
          </p:nvPr>
        </p:nvGraphicFramePr>
        <p:xfrm>
          <a:off x="1727077" y="1082505"/>
          <a:ext cx="6999996" cy="3718320"/>
        </p:xfrm>
        <a:graphic>
          <a:graphicData uri="http://schemas.openxmlformats.org/drawingml/2006/table">
            <a:tbl>
              <a:tblPr>
                <a:tableStyleId>{D7AC3CCA-C797-4891-BE02-D94E43425B78}</a:tableStyleId>
              </a:tblPr>
              <a:tblGrid>
                <a:gridCol w="1166666">
                  <a:extLst>
                    <a:ext uri="{9D8B030D-6E8A-4147-A177-3AD203B41FA5}">
                      <a16:colId xmlns:a16="http://schemas.microsoft.com/office/drawing/2014/main" val="20000"/>
                    </a:ext>
                  </a:extLst>
                </a:gridCol>
                <a:gridCol w="1166666">
                  <a:extLst>
                    <a:ext uri="{9D8B030D-6E8A-4147-A177-3AD203B41FA5}">
                      <a16:colId xmlns:a16="http://schemas.microsoft.com/office/drawing/2014/main" val="20001"/>
                    </a:ext>
                  </a:extLst>
                </a:gridCol>
                <a:gridCol w="1166666">
                  <a:extLst>
                    <a:ext uri="{9D8B030D-6E8A-4147-A177-3AD203B41FA5}">
                      <a16:colId xmlns:a16="http://schemas.microsoft.com/office/drawing/2014/main" val="20002"/>
                    </a:ext>
                  </a:extLst>
                </a:gridCol>
                <a:gridCol w="1166666">
                  <a:extLst>
                    <a:ext uri="{9D8B030D-6E8A-4147-A177-3AD203B41FA5}">
                      <a16:colId xmlns:a16="http://schemas.microsoft.com/office/drawing/2014/main" val="20003"/>
                    </a:ext>
                  </a:extLst>
                </a:gridCol>
                <a:gridCol w="1166666">
                  <a:extLst>
                    <a:ext uri="{9D8B030D-6E8A-4147-A177-3AD203B41FA5}">
                      <a16:colId xmlns:a16="http://schemas.microsoft.com/office/drawing/2014/main" val="20004"/>
                    </a:ext>
                  </a:extLst>
                </a:gridCol>
                <a:gridCol w="1166666">
                  <a:extLst>
                    <a:ext uri="{9D8B030D-6E8A-4147-A177-3AD203B41FA5}">
                      <a16:colId xmlns:a16="http://schemas.microsoft.com/office/drawing/2014/main" val="20005"/>
                    </a:ext>
                  </a:extLst>
                </a:gridCol>
              </a:tblGrid>
              <a:tr h="281820">
                <a:tc>
                  <a:txBody>
                    <a:bodyPr/>
                    <a:lstStyle/>
                    <a:p>
                      <a:pPr algn="l"/>
                      <a:r>
                        <a:rPr lang="en-US" sz="1000" b="0" dirty="0">
                          <a:solidFill>
                            <a:schemeClr val="bg1">
                              <a:lumMod val="50000"/>
                            </a:schemeClr>
                          </a:solidFill>
                        </a:rPr>
                        <a:t>BASIC STATISTICS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0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281820">
                <a:tc>
                  <a:txBody>
                    <a:bodyPr/>
                    <a:lstStyle/>
                    <a:p>
                      <a:pPr algn="l"/>
                      <a:endParaRPr lang="en-US" sz="900" dirty="0"/>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Min</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Max</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Median</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Mean</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Standard Deviation</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281820">
                <a:tc>
                  <a:txBody>
                    <a:bodyPr/>
                    <a:lstStyle/>
                    <a:p>
                      <a:pPr algn="l"/>
                      <a:r>
                        <a:rPr lang="en-US" sz="900" b="0" dirty="0">
                          <a:solidFill>
                            <a:schemeClr val="bg1">
                              <a:lumMod val="50000"/>
                            </a:schemeClr>
                          </a:solidFill>
                        </a:rPr>
                        <a:t>There are adequate supports for LGBTQIA+ people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3.00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2.61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0.98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281820">
                <a:tc>
                  <a:txBody>
                    <a:bodyPr/>
                    <a:lstStyle/>
                    <a:p>
                      <a:pPr algn="l"/>
                      <a:r>
                        <a:rPr lang="en-US" sz="900" b="0" dirty="0">
                          <a:solidFill>
                            <a:schemeClr val="bg1">
                              <a:lumMod val="50000"/>
                            </a:schemeClr>
                          </a:solidFill>
                        </a:rPr>
                        <a:t>There are adequate supports for parents of LGBTQIA+ children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2.56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281820">
                <a:tc>
                  <a:txBody>
                    <a:bodyPr/>
                    <a:lstStyle/>
                    <a:p>
                      <a:pPr algn="l"/>
                      <a:r>
                        <a:rPr lang="en-US" sz="900" b="0" dirty="0">
                          <a:solidFill>
                            <a:schemeClr val="bg1">
                              <a:lumMod val="50000"/>
                            </a:schemeClr>
                          </a:solidFill>
                        </a:rPr>
                        <a:t>There are adequate supports for LGBTQIA+ elders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2.26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0.95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81820">
                <a:tc>
                  <a:txBody>
                    <a:bodyPr/>
                    <a:lstStyle/>
                    <a:p>
                      <a:pPr algn="l"/>
                      <a:r>
                        <a:rPr lang="en-US" sz="900" b="0" dirty="0">
                          <a:solidFill>
                            <a:schemeClr val="bg1">
                              <a:lumMod val="50000"/>
                            </a:schemeClr>
                          </a:solidFill>
                        </a:rPr>
                        <a:t>There are adequate supports specifically for trans people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2.10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0.98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281820">
                <a:tc>
                  <a:txBody>
                    <a:bodyPr/>
                    <a:lstStyle/>
                    <a:p>
                      <a:pPr algn="l"/>
                      <a:r>
                        <a:rPr lang="en-US" sz="900" b="0" dirty="0">
                          <a:solidFill>
                            <a:schemeClr val="bg1">
                              <a:lumMod val="50000"/>
                            </a:schemeClr>
                          </a:solidFill>
                        </a:rPr>
                        <a:t>There are adequate supports specifically for trans youth </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2.02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0.97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7"/>
                  </a:ext>
                </a:extLst>
              </a:tr>
              <a:tr h="281820">
                <a:tc>
                  <a:txBody>
                    <a:bodyPr/>
                    <a:lstStyle/>
                    <a:p>
                      <a:pPr algn="l"/>
                      <a:r>
                        <a:rPr lang="en-US" sz="900" b="0" dirty="0">
                          <a:solidFill>
                            <a:schemeClr val="bg1">
                              <a:lumMod val="50000"/>
                            </a:schemeClr>
                          </a:solidFill>
                        </a:rPr>
                        <a:t>There is adequate medical care for trans adults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5.00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2.00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2.03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900" b="0" dirty="0">
                          <a:solidFill>
                            <a:schemeClr val="bg1">
                              <a:lumMod val="50000"/>
                            </a:schemeClr>
                          </a:solidFill>
                        </a:rPr>
                        <a:t>1.03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Q15: In my opinion, our schools are safe for LGBTQIA+ youth</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Q15: In my opinion, our schools are safe for LGBTQIA+ youth</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nvGraphicFramePr>
        <p:xfrm>
          <a:off x="961534" y="1390848"/>
          <a:ext cx="6999999" cy="1713594"/>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12.23%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62.23%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I do not know</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25.53%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Autofit/>
          </a:bodyPr>
          <a:lstStyle/>
          <a:p>
            <a:r>
              <a:rPr lang="en-GB" sz="1100" dirty="0"/>
              <a:t>Q16: The asks you to consider your satisfaction with respect to healthcare services. Please, express your level of satisfaction with each of the following from extremely satisfied to extremely unsatisfied. Some of these may not apply to you. If a question does not apply to you, select NA</a:t>
            </a:r>
            <a:endParaRPr sz="1100"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extLst>
              <p:ext uri="{D42A27DB-BD31-4B8C-83A1-F6EECF244321}">
                <p14:modId xmlns:p14="http://schemas.microsoft.com/office/powerpoint/2010/main" val="2223120913"/>
              </p:ext>
            </p:extLst>
          </p:nvPr>
        </p:nvGraphicFramePr>
        <p:xfrm>
          <a:off x="969718" y="1176132"/>
          <a:ext cx="7383204" cy="3814902"/>
        </p:xfrm>
        <a:graphic>
          <a:graphicData uri="http://schemas.openxmlformats.org/drawingml/2006/table">
            <a:tbl>
              <a:tblPr>
                <a:tableStyleId>{D7AC3CCA-C797-4891-BE02-D94E43425B78}</a:tableStyleId>
              </a:tblPr>
              <a:tblGrid>
                <a:gridCol w="820356">
                  <a:extLst>
                    <a:ext uri="{9D8B030D-6E8A-4147-A177-3AD203B41FA5}">
                      <a16:colId xmlns:a16="http://schemas.microsoft.com/office/drawing/2014/main" val="20000"/>
                    </a:ext>
                  </a:extLst>
                </a:gridCol>
                <a:gridCol w="820356">
                  <a:extLst>
                    <a:ext uri="{9D8B030D-6E8A-4147-A177-3AD203B41FA5}">
                      <a16:colId xmlns:a16="http://schemas.microsoft.com/office/drawing/2014/main" val="20001"/>
                    </a:ext>
                  </a:extLst>
                </a:gridCol>
                <a:gridCol w="820356">
                  <a:extLst>
                    <a:ext uri="{9D8B030D-6E8A-4147-A177-3AD203B41FA5}">
                      <a16:colId xmlns:a16="http://schemas.microsoft.com/office/drawing/2014/main" val="20002"/>
                    </a:ext>
                  </a:extLst>
                </a:gridCol>
                <a:gridCol w="820356">
                  <a:extLst>
                    <a:ext uri="{9D8B030D-6E8A-4147-A177-3AD203B41FA5}">
                      <a16:colId xmlns:a16="http://schemas.microsoft.com/office/drawing/2014/main" val="20003"/>
                    </a:ext>
                  </a:extLst>
                </a:gridCol>
                <a:gridCol w="820356">
                  <a:extLst>
                    <a:ext uri="{9D8B030D-6E8A-4147-A177-3AD203B41FA5}">
                      <a16:colId xmlns:a16="http://schemas.microsoft.com/office/drawing/2014/main" val="20004"/>
                    </a:ext>
                  </a:extLst>
                </a:gridCol>
                <a:gridCol w="820356">
                  <a:extLst>
                    <a:ext uri="{9D8B030D-6E8A-4147-A177-3AD203B41FA5}">
                      <a16:colId xmlns:a16="http://schemas.microsoft.com/office/drawing/2014/main" val="20005"/>
                    </a:ext>
                  </a:extLst>
                </a:gridCol>
                <a:gridCol w="820356">
                  <a:extLst>
                    <a:ext uri="{9D8B030D-6E8A-4147-A177-3AD203B41FA5}">
                      <a16:colId xmlns:a16="http://schemas.microsoft.com/office/drawing/2014/main" val="20006"/>
                    </a:ext>
                  </a:extLst>
                </a:gridCol>
                <a:gridCol w="820356">
                  <a:extLst>
                    <a:ext uri="{9D8B030D-6E8A-4147-A177-3AD203B41FA5}">
                      <a16:colId xmlns:a16="http://schemas.microsoft.com/office/drawing/2014/main" val="20007"/>
                    </a:ext>
                  </a:extLst>
                </a:gridCol>
                <a:gridCol w="820356">
                  <a:extLst>
                    <a:ext uri="{9D8B030D-6E8A-4147-A177-3AD203B41FA5}">
                      <a16:colId xmlns:a16="http://schemas.microsoft.com/office/drawing/2014/main" val="20008"/>
                    </a:ext>
                  </a:extLst>
                </a:gridCol>
              </a:tblGrid>
              <a:tr h="281820">
                <a:tc>
                  <a:txBody>
                    <a:bodyPr/>
                    <a:lstStyle/>
                    <a:p>
                      <a:pPr algn="l"/>
                      <a:endParaRPr lang="en-US" sz="9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EXTREMELY DISSATISFIED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DISSATISFIED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NEITHER SATISFIED OR DISSATISFIED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EXTREMELY SATISFIED</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N/A</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TOTAL</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900" b="0" dirty="0">
                          <a:solidFill>
                            <a:schemeClr val="bg1">
                              <a:lumMod val="50000"/>
                            </a:schemeClr>
                          </a:solidFill>
                        </a:rPr>
                        <a:t>WEIGHTED AVERAGE</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800" b="0" dirty="0">
                          <a:solidFill>
                            <a:schemeClr val="bg1">
                              <a:lumMod val="50000"/>
                            </a:schemeClr>
                          </a:solidFill>
                        </a:rPr>
                        <a:t>Access to healthcare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6.38%
12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25.53%
48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28.19%
53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31.38%
59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4.26%
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4.26%
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188</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3.02</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800" b="0" dirty="0">
                          <a:solidFill>
                            <a:schemeClr val="bg1">
                              <a:lumMod val="50000"/>
                            </a:schemeClr>
                          </a:solidFill>
                        </a:rPr>
                        <a:t>Substance abuse services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1.62%
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10.81%
20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24.32%
45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20.0%
37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0.54%
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42.70%
79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3.12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800" b="0" dirty="0">
                          <a:solidFill>
                            <a:schemeClr val="bg1">
                              <a:lumMod val="50000"/>
                            </a:schemeClr>
                          </a:solidFill>
                        </a:rPr>
                        <a:t>Mental health treatment</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12.23%
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35.64%
67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15.43%
29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25.00%
47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3.19%
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8.51%
16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2.69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800" b="0" dirty="0">
                          <a:solidFill>
                            <a:schemeClr val="bg1">
                              <a:lumMod val="50000"/>
                            </a:schemeClr>
                          </a:solidFill>
                        </a:rPr>
                        <a:t>Reproductive care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12.30%
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24.60%
46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19.25%
36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13.90%
26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0.53%
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29.41%
55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2.52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800" b="0" dirty="0">
                          <a:solidFill>
                            <a:schemeClr val="bg1">
                              <a:lumMod val="50000"/>
                            </a:schemeClr>
                          </a:solidFill>
                        </a:rPr>
                        <a:t>Gender affirming care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18.09%
34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18.62%
35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22.34%
42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6.38%
12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1.60%
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32.98%
62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2.33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367998">
                <a:tc>
                  <a:txBody>
                    <a:bodyPr/>
                    <a:lstStyle/>
                    <a:p>
                      <a:pPr algn="l"/>
                      <a:r>
                        <a:rPr lang="en-US" sz="800" b="0" dirty="0">
                          <a:solidFill>
                            <a:schemeClr val="bg1">
                              <a:lumMod val="50000"/>
                            </a:schemeClr>
                          </a:solidFill>
                        </a:rPr>
                        <a:t>Health screenings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3.19%
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19.15%
36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23.40%
44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43.09%
81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1.60%
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9.57%
18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367998">
                <a:tc>
                  <a:txBody>
                    <a:bodyPr/>
                    <a:lstStyle/>
                    <a:p>
                      <a:pPr algn="l"/>
                      <a:r>
                        <a:rPr lang="en-US" sz="800" b="0" dirty="0">
                          <a:solidFill>
                            <a:schemeClr val="bg1">
                              <a:lumMod val="50000"/>
                            </a:schemeClr>
                          </a:solidFill>
                        </a:rPr>
                        <a:t>Pediatric care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3.19%
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9.04%
17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19.68%
37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22.34%
42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6.91%
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38.83%
73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3.34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7"/>
                  </a:ext>
                </a:extLst>
              </a:tr>
              <a:tr h="367998">
                <a:tc>
                  <a:txBody>
                    <a:bodyPr/>
                    <a:lstStyle/>
                    <a:p>
                      <a:pPr algn="l"/>
                      <a:r>
                        <a:rPr lang="en-US" sz="800" b="0" dirty="0">
                          <a:solidFill>
                            <a:schemeClr val="bg1">
                              <a:lumMod val="50000"/>
                            </a:schemeClr>
                          </a:solidFill>
                        </a:rPr>
                        <a:t>Geriatric care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2.66%
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11.17%
21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24.47%
46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13.30%
25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1.06%
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47.34%
89</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2.98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8"/>
                  </a:ext>
                </a:extLst>
              </a:tr>
              <a:tr h="367998">
                <a:tc>
                  <a:txBody>
                    <a:bodyPr/>
                    <a:lstStyle/>
                    <a:p>
                      <a:pPr algn="l"/>
                      <a:r>
                        <a:rPr lang="en-US" sz="800" b="0" dirty="0">
                          <a:solidFill>
                            <a:schemeClr val="bg1">
                              <a:lumMod val="50000"/>
                            </a:schemeClr>
                          </a:solidFill>
                        </a:rPr>
                        <a:t>Emergency health services</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4.26%
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24.47%
46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32.45%
61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25.53%
48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2.66%
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10.64%
20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800" b="0" dirty="0">
                          <a:solidFill>
                            <a:schemeClr val="bg1">
                              <a:lumMod val="50000"/>
                            </a:schemeClr>
                          </a:solidFill>
                        </a:rPr>
                        <a:t>2.98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Q2: What is your age?</a:t>
            </a:r>
            <a:endParaRPr dirty="0"/>
          </a:p>
        </p:txBody>
      </p:sp>
      <p:sp>
        <p:nvSpPr>
          <p:cNvPr id="3" name="Title"/>
          <p:cNvSpPr>
            <a:spLocks noGrp="1"/>
          </p:cNvSpPr>
          <p:nvPr>
            <p:ph type="body" sz="quarter" idx="14"/>
          </p:nvPr>
        </p:nvSpPr>
        <p:spPr/>
        <p:txBody>
          <a:bodyPr>
            <a:normAutofit lnSpcReduction="10000"/>
          </a:bodyPr>
          <a:lstStyle/>
          <a:p>
            <a:r>
              <a:rPr lang="en-GB" dirty="0"/>
              <a:t>Answered: 187   Skipped: 1</a:t>
            </a:r>
            <a:endParaRPr dirty="0"/>
          </a:p>
        </p:txBody>
      </p:sp>
      <p:graphicFrame>
        <p:nvGraphicFramePr>
          <p:cNvPr id="4" name="Table Placeholder"/>
          <p:cNvGraphicFramePr>
            <a:graphicFrameLocks/>
          </p:cNvGraphicFramePr>
          <p:nvPr/>
        </p:nvGraphicFramePr>
        <p:xfrm>
          <a:off x="961534" y="1390848"/>
          <a:ext cx="6999999" cy="3185586"/>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18 to 24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16.04%</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25 to 34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29.41%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35 to 44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22.46%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45 to 54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16.04%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55 to 64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11.23%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367998">
                <a:tc>
                  <a:txBody>
                    <a:bodyPr/>
                    <a:lstStyle/>
                    <a:p>
                      <a:pPr algn="l"/>
                      <a:r>
                        <a:rPr lang="en-US" sz="1200" b="0" dirty="0">
                          <a:solidFill>
                            <a:schemeClr val="bg1">
                              <a:lumMod val="50000"/>
                            </a:schemeClr>
                          </a:solidFill>
                        </a:rPr>
                        <a:t>65 to 74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367998">
                <a:tc>
                  <a:txBody>
                    <a:bodyPr/>
                    <a:lstStyle/>
                    <a:p>
                      <a:pPr algn="l"/>
                      <a:r>
                        <a:rPr lang="en-US" sz="1200" b="0" dirty="0">
                          <a:solidFill>
                            <a:schemeClr val="bg1">
                              <a:lumMod val="50000"/>
                            </a:schemeClr>
                          </a:solidFill>
                        </a:rPr>
                        <a:t>75 or older</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0.53%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7"/>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187</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Q3: What best describes your sexual orientation?</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Q3: What best describes your sexual orientation?</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nvGraphicFramePr>
        <p:xfrm>
          <a:off x="961534" y="1390848"/>
          <a:ext cx="6999999" cy="3642786"/>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Asexual</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4.79%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Bisexual</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21.28%</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Gay</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19.15%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Heterosexual or straight</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9.04%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17</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Lesbian</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23.94%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367998">
                <a:tc>
                  <a:txBody>
                    <a:bodyPr/>
                    <a:lstStyle/>
                    <a:p>
                      <a:pPr algn="l"/>
                      <a:r>
                        <a:rPr lang="en-US" sz="1200" b="0" dirty="0">
                          <a:solidFill>
                            <a:schemeClr val="bg1">
                              <a:lumMod val="50000"/>
                            </a:schemeClr>
                          </a:solidFill>
                        </a:rPr>
                        <a:t>Pansexual/Polysexual</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17.02%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367998">
                <a:tc>
                  <a:txBody>
                    <a:bodyPr/>
                    <a:lstStyle/>
                    <a:p>
                      <a:pPr algn="l"/>
                      <a:r>
                        <a:rPr lang="en-US" sz="1200" b="0" dirty="0">
                          <a:solidFill>
                            <a:schemeClr val="bg1">
                              <a:lumMod val="50000"/>
                            </a:schemeClr>
                          </a:solidFill>
                        </a:rPr>
                        <a:t>Questioning</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7"/>
                  </a:ext>
                </a:extLst>
              </a:tr>
              <a:tr h="367998">
                <a:tc>
                  <a:txBody>
                    <a:bodyPr/>
                    <a:lstStyle/>
                    <a:p>
                      <a:pPr algn="l"/>
                      <a:r>
                        <a:rPr lang="en-US" sz="1200" b="0" dirty="0">
                          <a:solidFill>
                            <a:schemeClr val="bg1">
                              <a:lumMod val="50000"/>
                            </a:schemeClr>
                          </a:solidFill>
                        </a:rPr>
                        <a:t>None of the above, accurately reflect my sexuality</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2.66%</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8"/>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Q4: What best describes your gender identity?</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dirty="0"/>
              <a:t>Q4: What best describes your gender identity?</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nvGraphicFramePr>
        <p:xfrm>
          <a:off x="961534" y="1390848"/>
          <a:ext cx="6999999" cy="2538792"/>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Female</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58.51%</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110</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Male</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22.34%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367998">
                <a:tc>
                  <a:txBody>
                    <a:bodyPr/>
                    <a:lstStyle/>
                    <a:p>
                      <a:pPr algn="l"/>
                      <a:r>
                        <a:rPr lang="en-US" sz="1200" b="0" dirty="0">
                          <a:solidFill>
                            <a:schemeClr val="bg1">
                              <a:lumMod val="50000"/>
                            </a:schemeClr>
                          </a:solidFill>
                        </a:rPr>
                        <a:t>Non-Binary/agender/gender fluid</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17.02%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32</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367998">
                <a:tc>
                  <a:txBody>
                    <a:bodyPr/>
                    <a:lstStyle/>
                    <a:p>
                      <a:pPr algn="l"/>
                      <a:r>
                        <a:rPr lang="en-US" sz="1200" b="0" dirty="0">
                          <a:solidFill>
                            <a:schemeClr val="bg1">
                              <a:lumMod val="50000"/>
                            </a:schemeClr>
                          </a:solidFill>
                        </a:rPr>
                        <a:t>Intersex</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0</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367998">
                <a:tc>
                  <a:txBody>
                    <a:bodyPr/>
                    <a:lstStyle/>
                    <a:p>
                      <a:pPr algn="l"/>
                      <a:r>
                        <a:rPr lang="en-US" sz="1200" b="0" dirty="0">
                          <a:solidFill>
                            <a:schemeClr val="bg1">
                              <a:lumMod val="50000"/>
                            </a:schemeClr>
                          </a:solidFill>
                        </a:rPr>
                        <a:t>None of the options listed reflect my gender identity</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2.13%</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4</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Q5: Do you personally identify as a transgender or as a gender non conforming person?</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Chart Placeholder"/>
          <p:cNvGraphicFramePr>
            <a:graphicFrameLocks noGrp="1"/>
          </p:cNvGraphicFramePr>
          <p:nvPr/>
        </p:nvGraphicFramePr>
        <p:xfrm>
          <a:off x="1097280" y="1049658"/>
          <a:ext cx="6998677" cy="35690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GB" dirty="0"/>
              <a:t>Q5: Do you personally identify as a transgender or as a gender non conforming person?</a:t>
            </a:r>
            <a:endParaRPr dirty="0"/>
          </a:p>
        </p:txBody>
      </p:sp>
      <p:sp>
        <p:nvSpPr>
          <p:cNvPr id="3" name="Title"/>
          <p:cNvSpPr>
            <a:spLocks noGrp="1"/>
          </p:cNvSpPr>
          <p:nvPr>
            <p:ph type="body" sz="quarter" idx="14"/>
          </p:nvPr>
        </p:nvSpPr>
        <p:spPr/>
        <p:txBody>
          <a:bodyPr>
            <a:normAutofit lnSpcReduction="10000"/>
          </a:bodyPr>
          <a:lstStyle/>
          <a:p>
            <a:r>
              <a:rPr lang="en-GB" dirty="0"/>
              <a:t>Answered: 188   Skipped: 0</a:t>
            </a:r>
            <a:endParaRPr dirty="0"/>
          </a:p>
        </p:txBody>
      </p:sp>
      <p:graphicFrame>
        <p:nvGraphicFramePr>
          <p:cNvPr id="4" name="Table Placeholder"/>
          <p:cNvGraphicFramePr>
            <a:graphicFrameLocks/>
          </p:cNvGraphicFramePr>
          <p:nvPr/>
        </p:nvGraphicFramePr>
        <p:xfrm>
          <a:off x="961534" y="1390848"/>
          <a:ext cx="6999999" cy="1345596"/>
        </p:xfrm>
        <a:graphic>
          <a:graphicData uri="http://schemas.openxmlformats.org/drawingml/2006/table">
            <a:tbl>
              <a:tblPr>
                <a:tableStyleId>{D7AC3CCA-C797-4891-BE02-D94E43425B78}</a:tableStyleId>
              </a:tblPr>
              <a:tblGrid>
                <a:gridCol w="2333333">
                  <a:extLst>
                    <a:ext uri="{9D8B030D-6E8A-4147-A177-3AD203B41FA5}">
                      <a16:colId xmlns:a16="http://schemas.microsoft.com/office/drawing/2014/main" val="20000"/>
                    </a:ext>
                  </a:extLst>
                </a:gridCol>
                <a:gridCol w="2333333">
                  <a:extLst>
                    <a:ext uri="{9D8B030D-6E8A-4147-A177-3AD203B41FA5}">
                      <a16:colId xmlns:a16="http://schemas.microsoft.com/office/drawing/2014/main" val="20001"/>
                    </a:ext>
                  </a:extLst>
                </a:gridCol>
                <a:gridCol w="2333333">
                  <a:extLst>
                    <a:ext uri="{9D8B030D-6E8A-4147-A177-3AD203B41FA5}">
                      <a16:colId xmlns:a16="http://schemas.microsoft.com/office/drawing/2014/main" val="20002"/>
                    </a:ext>
                  </a:extLst>
                </a:gridCol>
              </a:tblGrid>
              <a:tr h="281820">
                <a:tc>
                  <a:txBody>
                    <a:bodyPr/>
                    <a:lstStyle/>
                    <a:p>
                      <a:pPr algn="l"/>
                      <a:r>
                        <a:rPr lang="en-US" sz="1400" b="0" dirty="0">
                          <a:solidFill>
                            <a:schemeClr val="bg1">
                              <a:lumMod val="50000"/>
                            </a:schemeClr>
                          </a:solidFill>
                        </a:rPr>
                        <a:t>ANSWER CHOICES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RESPONSES</a:t>
                      </a:r>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367998">
                <a:tc>
                  <a:txBody>
                    <a:bodyPr/>
                    <a:lstStyle/>
                    <a:p>
                      <a:pPr algn="l"/>
                      <a:r>
                        <a:rPr lang="en-US" sz="1200" b="0" dirty="0">
                          <a:solidFill>
                            <a:schemeClr val="bg1">
                              <a:lumMod val="50000"/>
                            </a:schemeClr>
                          </a:solidFill>
                        </a:rPr>
                        <a:t>Yes</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28.19%</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53</a:t>
                      </a:r>
                    </a:p>
                  </a:txBody>
                  <a:tcPr>
                    <a:lnL w="0" cmpd="sng">
                      <a:noFill/>
                    </a:lnL>
                    <a:lnR w="0" cmpd="sng">
                      <a:noFill/>
                    </a:lnR>
                    <a:lnT w="0" cmpd="sng">
                      <a:noFill/>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367998">
                <a:tc>
                  <a:txBody>
                    <a:bodyPr/>
                    <a:lstStyle/>
                    <a:p>
                      <a:pPr algn="l"/>
                      <a:r>
                        <a:rPr lang="en-US" sz="1200" b="0" dirty="0">
                          <a:solidFill>
                            <a:schemeClr val="bg1">
                              <a:lumMod val="50000"/>
                            </a:schemeClr>
                          </a:solidFill>
                        </a:rPr>
                        <a:t>No</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71.81%</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tc>
                  <a:txBody>
                    <a:bodyPr/>
                    <a:lstStyle/>
                    <a:p>
                      <a:pPr algn="r"/>
                      <a:r>
                        <a:rPr lang="en-US" sz="1200" b="0" dirty="0">
                          <a:solidFill>
                            <a:schemeClr val="bg1">
                              <a:lumMod val="50000"/>
                            </a:schemeClr>
                          </a:solidFill>
                        </a:rPr>
                        <a:t>135</a:t>
                      </a:r>
                    </a:p>
                  </a:txBody>
                  <a:tcPr>
                    <a:lnL w="0" cmpd="sng">
                      <a:noFill/>
                    </a:lnL>
                    <a:lnR w="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281820">
                <a:tc>
                  <a:txBody>
                    <a:bodyPr/>
                    <a:lstStyle/>
                    <a:p>
                      <a:pPr algn="l"/>
                      <a:r>
                        <a:rPr lang="en-US" sz="1400" b="0" dirty="0">
                          <a:solidFill>
                            <a:schemeClr val="bg1">
                              <a:lumMod val="50000"/>
                            </a:schemeClr>
                          </a:solidFill>
                        </a:rPr>
                        <a:t>TOTAL</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endParaRPr lang="en-US" sz="1400" dirty="0"/>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p>
                      <a:pPr algn="r"/>
                      <a:r>
                        <a:rPr lang="en-US" sz="1400" b="0" dirty="0">
                          <a:solidFill>
                            <a:schemeClr val="bg1">
                              <a:lumMod val="50000"/>
                            </a:schemeClr>
                          </a:solidFill>
                        </a:rPr>
                        <a:t>188</a:t>
                      </a:r>
                    </a:p>
                  </a:txBody>
                  <a:tcPr>
                    <a:lnL w="0" cmpd="sng">
                      <a:noFill/>
                    </a:lnL>
                    <a:lnR w="0" cmpd="sng">
                      <a:noFill/>
                    </a:lnR>
                    <a:lnT w="6350" cap="flat" cmpd="sng" algn="ctr">
                      <a:solidFill>
                        <a:schemeClr val="tx2"/>
                      </a:solidFill>
                      <a:prstDash val="solid"/>
                      <a:round/>
                      <a:headEnd type="none" w="med" len="med"/>
                      <a:tailEnd type="none" w="med" len="med"/>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Data slides">
  <a:themeElements>
    <a:clrScheme name="Custom 93">
      <a:dk1>
        <a:srgbClr val="333333"/>
      </a:dk1>
      <a:lt1>
        <a:sysClr val="window" lastClr="FFFFFF"/>
      </a:lt1>
      <a:dk2>
        <a:srgbClr val="666666"/>
      </a:dk2>
      <a:lt2>
        <a:srgbClr val="EEECE1"/>
      </a:lt2>
      <a:accent1>
        <a:srgbClr val="00BF6F"/>
      </a:accent1>
      <a:accent2>
        <a:srgbClr val="507CB6"/>
      </a:accent2>
      <a:accent3>
        <a:srgbClr val="F9BE00"/>
      </a:accent3>
      <a:accent4>
        <a:srgbClr val="6BC8CD"/>
      </a:accent4>
      <a:accent5>
        <a:srgbClr val="EA854B"/>
      </a:accent5>
      <a:accent6>
        <a:srgbClr val="7D5E8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TotalTime>
  <Words>1966</Words>
  <Application>Microsoft Office PowerPoint</Application>
  <PresentationFormat>On-screen Show (16:9)</PresentationFormat>
  <Paragraphs>588</Paragraphs>
  <Slides>28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28</vt:i4>
      </vt:variant>
    </vt:vector>
  </HeadingPairs>
  <TitlesOfParts>
    <vt:vector size="30" baseType="lpstr">
      <vt:lpstr>Arial</vt:lpstr>
      <vt:lpstr>Data slides</vt:lpstr>
      <vt:lpstr>PowerPoint Presentation</vt:lpstr>
      <vt:lpstr>Q2: What is your age?</vt:lpstr>
      <vt:lpstr>Q2: What is your age?</vt:lpstr>
      <vt:lpstr>Q3: What best describes your sexual orientation?</vt:lpstr>
      <vt:lpstr>Q3: What best describes your sexual orientation?</vt:lpstr>
      <vt:lpstr>Q4: What best describes your gender identity?</vt:lpstr>
      <vt:lpstr>Q4: What best describes your gender identity?</vt:lpstr>
      <vt:lpstr>Q5: Do you personally identify as a transgender or as a gender non conforming person?</vt:lpstr>
      <vt:lpstr>Q5: Do you personally identify as a transgender or as a gender non conforming person?</vt:lpstr>
      <vt:lpstr>Q6: Which race/ethnicity best describes you? (Please choose only one.)</vt:lpstr>
      <vt:lpstr>Q6: Which race/ethnicity best describes you? (Please choose only one.)</vt:lpstr>
      <vt:lpstr>Q7: Which of the following categories best describes your employment status?</vt:lpstr>
      <vt:lpstr>Q7: Which of the following categories best describes your employment status?</vt:lpstr>
      <vt:lpstr>Q8: What is the highest level of education you have completed?</vt:lpstr>
      <vt:lpstr>Q8: What is the highest level of education you have completed?</vt:lpstr>
      <vt:lpstr>Q9: Do you rent or own the place where you live?</vt:lpstr>
      <vt:lpstr>Q9: Do you rent or own the place where you live?</vt:lpstr>
      <vt:lpstr>Q10: In what county do you live?</vt:lpstr>
      <vt:lpstr>Q11: Are there any children currently living in your home?</vt:lpstr>
      <vt:lpstr>Q11: Are there any children currently living in your home?</vt:lpstr>
      <vt:lpstr>Q12: How inclusive would you rank the community where you reside for LGBTQIA+ people</vt:lpstr>
      <vt:lpstr>Q13: Please, express your level of satisfaction with each of the following from extremely satisfied to extremely unsatisfied. If a question does not apply to you, select NA for not applicable.</vt:lpstr>
      <vt:lpstr>Q13: Please, express your level of satisfaction with each of the following from extremely satisfied to extremely unsatisfied. If a question does not apply to you, select NA for not applicable.</vt:lpstr>
      <vt:lpstr>Q14: Please, express your level of agreement to each of the following statements from strongly agree to strongly disagree. If a statement does not apply to you, select not applicable.</vt:lpstr>
      <vt:lpstr>Q14: Please, express your level of agreement to each of the following statements from strongly agree to strongly disagree. If a statement does not apply to you, select not applicable.</vt:lpstr>
      <vt:lpstr>Q15: In my opinion, our schools are safe for LGBTQIA+ youth</vt:lpstr>
      <vt:lpstr>Q15: In my opinion, our schools are safe for LGBTQIA+ youth</vt:lpstr>
      <vt:lpstr>Q16: The asks you to consider your satisfaction with respect to healthcare services. Please, express your level of satisfaction with each of the following from extremely satisfied to extremely unsatisfied. Some of these may not apply to you. If a question does not apply to you, select 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Hollywood, Nicole A</dc:creator>
  <cp:lastModifiedBy>Buzzetto-More, Nicole A</cp:lastModifiedBy>
  <cp:revision>4</cp:revision>
  <dcterms:modified xsi:type="dcterms:W3CDTF">2023-09-06T01:05:18Z</dcterms:modified>
</cp:coreProperties>
</file>